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7"/>
  </p:notesMasterIdLst>
  <p:handoutMasterIdLst>
    <p:handoutMasterId r:id="rId48"/>
  </p:handoutMasterIdLst>
  <p:sldIdLst>
    <p:sldId id="292" r:id="rId2"/>
    <p:sldId id="327" r:id="rId3"/>
    <p:sldId id="331" r:id="rId4"/>
    <p:sldId id="287" r:id="rId5"/>
    <p:sldId id="295" r:id="rId6"/>
    <p:sldId id="296" r:id="rId7"/>
    <p:sldId id="330" r:id="rId8"/>
    <p:sldId id="332" r:id="rId9"/>
    <p:sldId id="298" r:id="rId10"/>
    <p:sldId id="297" r:id="rId11"/>
    <p:sldId id="299" r:id="rId12"/>
    <p:sldId id="300" r:id="rId13"/>
    <p:sldId id="301" r:id="rId14"/>
    <p:sldId id="302" r:id="rId15"/>
    <p:sldId id="303" r:id="rId16"/>
    <p:sldId id="33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34" r:id="rId25"/>
    <p:sldId id="311" r:id="rId26"/>
    <p:sldId id="315" r:id="rId27"/>
    <p:sldId id="317" r:id="rId28"/>
    <p:sldId id="319" r:id="rId29"/>
    <p:sldId id="318" r:id="rId30"/>
    <p:sldId id="294" r:id="rId31"/>
    <p:sldId id="312" r:id="rId32"/>
    <p:sldId id="313" r:id="rId33"/>
    <p:sldId id="314" r:id="rId34"/>
    <p:sldId id="316" r:id="rId35"/>
    <p:sldId id="320" r:id="rId36"/>
    <p:sldId id="321" r:id="rId37"/>
    <p:sldId id="328" r:id="rId38"/>
    <p:sldId id="329" r:id="rId39"/>
    <p:sldId id="322" r:id="rId40"/>
    <p:sldId id="323" r:id="rId41"/>
    <p:sldId id="324" r:id="rId42"/>
    <p:sldId id="325" r:id="rId43"/>
    <p:sldId id="335" r:id="rId44"/>
    <p:sldId id="326" r:id="rId45"/>
    <p:sldId id="293" r:id="rId4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7C"/>
    <a:srgbClr val="CC3300"/>
    <a:srgbClr val="009900"/>
    <a:srgbClr val="FFCC00"/>
    <a:srgbClr val="0099CC"/>
    <a:srgbClr val="5C6F7B"/>
    <a:srgbClr val="A6A698"/>
    <a:srgbClr val="ADB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9" autoAdjust="0"/>
  </p:normalViewPr>
  <p:slideViewPr>
    <p:cSldViewPr>
      <p:cViewPr>
        <p:scale>
          <a:sx n="100" d="100"/>
          <a:sy n="100" d="100"/>
        </p:scale>
        <p:origin x="-946" y="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78CEA-3B1F-44C2-BEA9-B47979B60284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3AF376A-FDD6-4FD4-9B74-7B61AA67D7F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smtClean="0"/>
            <a:t>Compressed Air Generation</a:t>
          </a:r>
          <a:endParaRPr lang="de-DE" dirty="0"/>
        </a:p>
      </dgm:t>
    </dgm:pt>
    <dgm:pt modelId="{DBD339E6-D6F1-44E5-A7C0-1F54F0ECCA98}" type="parTrans" cxnId="{1DE02F02-961A-467F-B62A-07CD45A386CE}">
      <dgm:prSet/>
      <dgm:spPr/>
      <dgm:t>
        <a:bodyPr/>
        <a:lstStyle/>
        <a:p>
          <a:endParaRPr lang="de-DE"/>
        </a:p>
      </dgm:t>
    </dgm:pt>
    <dgm:pt modelId="{DFB6DBCB-DCFF-48A2-86B5-D729C14663DE}" type="sibTrans" cxnId="{1DE02F02-961A-467F-B62A-07CD45A386CE}">
      <dgm:prSet/>
      <dgm:spPr/>
      <dgm:t>
        <a:bodyPr/>
        <a:lstStyle/>
        <a:p>
          <a:endParaRPr lang="de-DE"/>
        </a:p>
      </dgm:t>
    </dgm:pt>
    <dgm:pt modelId="{EEBFCE1F-1CDB-4975-B6BB-AEAFE74CD22B}">
      <dgm:prSet phldrT="[Text]"/>
      <dgm:spPr/>
      <dgm:t>
        <a:bodyPr/>
        <a:lstStyle/>
        <a:p>
          <a:r>
            <a:rPr lang="de-DE" dirty="0" err="1" smtClean="0"/>
            <a:t>Oil</a:t>
          </a:r>
          <a:r>
            <a:rPr lang="de-DE" dirty="0" smtClean="0"/>
            <a:t>- </a:t>
          </a:r>
          <a:r>
            <a:rPr lang="de-DE" dirty="0" err="1" smtClean="0"/>
            <a:t>lubricated</a:t>
          </a:r>
          <a:endParaRPr lang="de-DE" dirty="0"/>
        </a:p>
      </dgm:t>
    </dgm:pt>
    <dgm:pt modelId="{19185225-3E8E-4260-BD25-DA8DFD6A7481}" type="parTrans" cxnId="{C3545445-C144-40F0-8490-8247A006CAC5}">
      <dgm:prSet/>
      <dgm:spPr/>
      <dgm:t>
        <a:bodyPr/>
        <a:lstStyle/>
        <a:p>
          <a:endParaRPr lang="de-DE"/>
        </a:p>
      </dgm:t>
    </dgm:pt>
    <dgm:pt modelId="{CD59A06F-22A0-40BF-8B19-432BD197C669}" type="sibTrans" cxnId="{C3545445-C144-40F0-8490-8247A006CAC5}">
      <dgm:prSet/>
      <dgm:spPr/>
      <dgm:t>
        <a:bodyPr/>
        <a:lstStyle/>
        <a:p>
          <a:endParaRPr lang="de-DE"/>
        </a:p>
      </dgm:t>
    </dgm:pt>
    <dgm:pt modelId="{FAFE639B-B317-41DA-8286-F62FEA6709DB}">
      <dgm:prSet phldrT="[Text]"/>
      <dgm:spPr/>
      <dgm:t>
        <a:bodyPr/>
        <a:lstStyle/>
        <a:p>
          <a:r>
            <a:rPr lang="de-DE" dirty="0" err="1" smtClean="0"/>
            <a:t>Oil-free</a:t>
          </a:r>
          <a:endParaRPr lang="de-DE" dirty="0"/>
        </a:p>
      </dgm:t>
    </dgm:pt>
    <dgm:pt modelId="{3C0CBF13-EF5F-4962-8316-58D0066461DD}" type="parTrans" cxnId="{EEEC849F-97BD-4396-BAD0-D75DBD3D7C5F}">
      <dgm:prSet/>
      <dgm:spPr/>
      <dgm:t>
        <a:bodyPr/>
        <a:lstStyle/>
        <a:p>
          <a:endParaRPr lang="de-DE"/>
        </a:p>
      </dgm:t>
    </dgm:pt>
    <dgm:pt modelId="{178075A9-4A59-43F7-888D-73459BEFD6CB}" type="sibTrans" cxnId="{EEEC849F-97BD-4396-BAD0-D75DBD3D7C5F}">
      <dgm:prSet/>
      <dgm:spPr/>
      <dgm:t>
        <a:bodyPr/>
        <a:lstStyle/>
        <a:p>
          <a:endParaRPr lang="de-DE"/>
        </a:p>
      </dgm:t>
    </dgm:pt>
    <dgm:pt modelId="{E3B7B219-41FD-4A74-AF5A-1BF2D0045C7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smtClean="0"/>
            <a:t>Compressed Air </a:t>
          </a:r>
          <a:r>
            <a:rPr lang="de-DE" dirty="0" err="1" smtClean="0"/>
            <a:t>Capacity</a:t>
          </a:r>
          <a:endParaRPr lang="de-DE" dirty="0"/>
        </a:p>
      </dgm:t>
    </dgm:pt>
    <dgm:pt modelId="{0F0D34AD-0464-41FB-B0FB-FD48C7D86533}" type="parTrans" cxnId="{E47B4999-BA76-4B1E-B65B-4BAA920A66F6}">
      <dgm:prSet/>
      <dgm:spPr/>
      <dgm:t>
        <a:bodyPr/>
        <a:lstStyle/>
        <a:p>
          <a:endParaRPr lang="de-DE"/>
        </a:p>
      </dgm:t>
    </dgm:pt>
    <dgm:pt modelId="{2368FDFB-C8EC-487E-8CC1-02CE0F9A343D}" type="sibTrans" cxnId="{E47B4999-BA76-4B1E-B65B-4BAA920A66F6}">
      <dgm:prSet/>
      <dgm:spPr/>
      <dgm:t>
        <a:bodyPr/>
        <a:lstStyle/>
        <a:p>
          <a:endParaRPr lang="de-DE"/>
        </a:p>
      </dgm:t>
    </dgm:pt>
    <dgm:pt modelId="{C64386BA-EE56-4136-8DC1-B12CB16E8CC4}">
      <dgm:prSet phldrT="[Text]"/>
      <dgm:spPr/>
      <dgm:t>
        <a:bodyPr/>
        <a:lstStyle/>
        <a:p>
          <a:r>
            <a:rPr lang="de-DE" dirty="0" smtClean="0"/>
            <a:t>Volume </a:t>
          </a:r>
          <a:r>
            <a:rPr lang="de-DE" dirty="0" err="1" smtClean="0"/>
            <a:t>flow</a:t>
          </a:r>
          <a:endParaRPr lang="de-DE" dirty="0"/>
        </a:p>
      </dgm:t>
    </dgm:pt>
    <dgm:pt modelId="{3C91F6F7-FE16-44D6-9C46-D383B1A149EF}" type="parTrans" cxnId="{52EF4CE5-FD41-4F46-A377-BE8D1057D721}">
      <dgm:prSet/>
      <dgm:spPr/>
      <dgm:t>
        <a:bodyPr/>
        <a:lstStyle/>
        <a:p>
          <a:endParaRPr lang="de-DE"/>
        </a:p>
      </dgm:t>
    </dgm:pt>
    <dgm:pt modelId="{3EA5DD14-95F9-494F-8023-EC949B8059AE}" type="sibTrans" cxnId="{52EF4CE5-FD41-4F46-A377-BE8D1057D721}">
      <dgm:prSet/>
      <dgm:spPr/>
      <dgm:t>
        <a:bodyPr/>
        <a:lstStyle/>
        <a:p>
          <a:endParaRPr lang="de-DE"/>
        </a:p>
      </dgm:t>
    </dgm:pt>
    <dgm:pt modelId="{38A05A0E-DFEB-4D99-964E-6A5631B91AB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err="1" smtClean="0"/>
            <a:t>Ambient</a:t>
          </a:r>
          <a:r>
            <a:rPr lang="de-DE" dirty="0" smtClean="0"/>
            <a:t> </a:t>
          </a:r>
          <a:r>
            <a:rPr lang="de-DE" dirty="0" err="1" smtClean="0"/>
            <a:t>Conditions</a:t>
          </a:r>
          <a:endParaRPr lang="de-DE" dirty="0"/>
        </a:p>
      </dgm:t>
    </dgm:pt>
    <dgm:pt modelId="{7863F2EA-3EAF-471D-B31A-B79FF4B8B0DE}" type="parTrans" cxnId="{613374C6-39F9-49EA-933C-A5CEB6B6C194}">
      <dgm:prSet/>
      <dgm:spPr/>
      <dgm:t>
        <a:bodyPr/>
        <a:lstStyle/>
        <a:p>
          <a:endParaRPr lang="de-DE"/>
        </a:p>
      </dgm:t>
    </dgm:pt>
    <dgm:pt modelId="{F28D0BD4-115E-4D84-9F60-FCA12EA895DC}" type="sibTrans" cxnId="{613374C6-39F9-49EA-933C-A5CEB6B6C194}">
      <dgm:prSet/>
      <dgm:spPr/>
      <dgm:t>
        <a:bodyPr/>
        <a:lstStyle/>
        <a:p>
          <a:endParaRPr lang="de-DE"/>
        </a:p>
      </dgm:t>
    </dgm:pt>
    <dgm:pt modelId="{CCC805D7-C500-4407-858A-22AC5133A0DE}">
      <dgm:prSet phldrT="[Text]"/>
      <dgm:spPr/>
      <dgm:t>
        <a:bodyPr/>
        <a:lstStyle/>
        <a:p>
          <a:r>
            <a:rPr lang="de-DE" dirty="0" err="1" smtClean="0"/>
            <a:t>Temperature</a:t>
          </a:r>
          <a:r>
            <a:rPr lang="de-DE" dirty="0" smtClean="0"/>
            <a:t> &gt;+3</a:t>
          </a:r>
          <a:r>
            <a:rPr lang="de-DE" dirty="0" smtClean="0">
              <a:latin typeface="Arial"/>
              <a:cs typeface="Arial"/>
            </a:rPr>
            <a:t>ºC</a:t>
          </a:r>
          <a:endParaRPr lang="de-DE" dirty="0"/>
        </a:p>
      </dgm:t>
    </dgm:pt>
    <dgm:pt modelId="{AAD41454-2BCA-46A2-90DF-CF88F8896533}" type="parTrans" cxnId="{56C18EDA-7118-4ED1-9EF6-5BF5A59FB878}">
      <dgm:prSet/>
      <dgm:spPr/>
      <dgm:t>
        <a:bodyPr/>
        <a:lstStyle/>
        <a:p>
          <a:endParaRPr lang="de-DE"/>
        </a:p>
      </dgm:t>
    </dgm:pt>
    <dgm:pt modelId="{1C9018EB-3AFB-44BF-B3E1-94F642451F6E}" type="sibTrans" cxnId="{56C18EDA-7118-4ED1-9EF6-5BF5A59FB878}">
      <dgm:prSet/>
      <dgm:spPr/>
      <dgm:t>
        <a:bodyPr/>
        <a:lstStyle/>
        <a:p>
          <a:endParaRPr lang="de-DE"/>
        </a:p>
      </dgm:t>
    </dgm:pt>
    <dgm:pt modelId="{20382E69-A989-41A8-9A90-07EF4132A3F6}">
      <dgm:prSet phldrT="[Text]"/>
      <dgm:spPr/>
      <dgm:t>
        <a:bodyPr/>
        <a:lstStyle/>
        <a:p>
          <a:r>
            <a:rPr lang="de-DE" dirty="0" err="1" smtClean="0"/>
            <a:t>Temperature</a:t>
          </a:r>
          <a:r>
            <a:rPr lang="de-DE" dirty="0" smtClean="0"/>
            <a:t> </a:t>
          </a:r>
          <a:r>
            <a:rPr lang="de-DE" dirty="0" smtClean="0">
              <a:latin typeface="Arial"/>
              <a:cs typeface="Arial"/>
            </a:rPr>
            <a:t>≤</a:t>
          </a:r>
          <a:r>
            <a:rPr lang="de-DE" dirty="0" smtClean="0"/>
            <a:t>+3</a:t>
          </a:r>
          <a:r>
            <a:rPr lang="de-DE" dirty="0" smtClean="0">
              <a:latin typeface="Arial"/>
              <a:cs typeface="Arial"/>
            </a:rPr>
            <a:t>ºC</a:t>
          </a:r>
          <a:endParaRPr lang="de-DE" dirty="0"/>
        </a:p>
      </dgm:t>
    </dgm:pt>
    <dgm:pt modelId="{BB71B38A-45DB-4FC4-9FA2-27239DA3BEA4}" type="parTrans" cxnId="{53584AEE-5D0B-476B-848C-06C0A719B8E5}">
      <dgm:prSet/>
      <dgm:spPr/>
      <dgm:t>
        <a:bodyPr/>
        <a:lstStyle/>
        <a:p>
          <a:endParaRPr lang="de-DE"/>
        </a:p>
      </dgm:t>
    </dgm:pt>
    <dgm:pt modelId="{46537DC5-D5EF-43CD-80AA-C5DD46470BFA}" type="sibTrans" cxnId="{53584AEE-5D0B-476B-848C-06C0A719B8E5}">
      <dgm:prSet/>
      <dgm:spPr/>
      <dgm:t>
        <a:bodyPr/>
        <a:lstStyle/>
        <a:p>
          <a:endParaRPr lang="de-DE"/>
        </a:p>
      </dgm:t>
    </dgm:pt>
    <dgm:pt modelId="{0A2E5869-D651-42FE-AB20-6AC1CBD66DA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smtClean="0"/>
            <a:t>Operating </a:t>
          </a:r>
          <a:r>
            <a:rPr lang="de-DE" dirty="0" err="1" smtClean="0"/>
            <a:t>Conditions</a:t>
          </a:r>
          <a:endParaRPr lang="de-DE" dirty="0"/>
        </a:p>
      </dgm:t>
    </dgm:pt>
    <dgm:pt modelId="{AC22D9A5-45CD-4A86-8D83-7F0A589FC421}" type="parTrans" cxnId="{0AFF70A1-1C19-48DC-8C70-2BFD70CA6B42}">
      <dgm:prSet/>
      <dgm:spPr/>
      <dgm:t>
        <a:bodyPr/>
        <a:lstStyle/>
        <a:p>
          <a:endParaRPr lang="de-DE"/>
        </a:p>
      </dgm:t>
    </dgm:pt>
    <dgm:pt modelId="{249215BA-3C54-4F81-AED3-D03B495A4420}" type="sibTrans" cxnId="{0AFF70A1-1C19-48DC-8C70-2BFD70CA6B42}">
      <dgm:prSet/>
      <dgm:spPr/>
      <dgm:t>
        <a:bodyPr/>
        <a:lstStyle/>
        <a:p>
          <a:endParaRPr lang="de-DE"/>
        </a:p>
      </dgm:t>
    </dgm:pt>
    <dgm:pt modelId="{FF0FADBE-1378-46D3-B647-A3AEF689F34F}">
      <dgm:prSet phldrT="[Text]"/>
      <dgm:spPr/>
      <dgm:t>
        <a:bodyPr/>
        <a:lstStyle/>
        <a:p>
          <a:r>
            <a:rPr lang="de-DE" dirty="0" err="1" smtClean="0"/>
            <a:t>Pressure</a:t>
          </a:r>
          <a:endParaRPr lang="de-DE" dirty="0"/>
        </a:p>
      </dgm:t>
    </dgm:pt>
    <dgm:pt modelId="{257880F5-0E45-4965-92D1-7C1F5E7F7BFF}" type="parTrans" cxnId="{0CE684D7-477B-4C96-B1F6-C11EB4F4D00B}">
      <dgm:prSet/>
      <dgm:spPr/>
      <dgm:t>
        <a:bodyPr/>
        <a:lstStyle/>
        <a:p>
          <a:endParaRPr lang="de-DE"/>
        </a:p>
      </dgm:t>
    </dgm:pt>
    <dgm:pt modelId="{F5979D81-1BF7-41E0-A1BB-9164DC4DA9DD}" type="sibTrans" cxnId="{0CE684D7-477B-4C96-B1F6-C11EB4F4D00B}">
      <dgm:prSet/>
      <dgm:spPr/>
      <dgm:t>
        <a:bodyPr/>
        <a:lstStyle/>
        <a:p>
          <a:endParaRPr lang="de-DE"/>
        </a:p>
      </dgm:t>
    </dgm:pt>
    <dgm:pt modelId="{CC85E61B-2576-434E-8F47-D4AE564CA316}">
      <dgm:prSet phldrT="[Text]"/>
      <dgm:spPr/>
      <dgm:t>
        <a:bodyPr/>
        <a:lstStyle/>
        <a:p>
          <a:r>
            <a:rPr lang="de-DE" dirty="0" err="1" smtClean="0"/>
            <a:t>Temperature</a:t>
          </a:r>
          <a:endParaRPr lang="de-DE" dirty="0"/>
        </a:p>
      </dgm:t>
    </dgm:pt>
    <dgm:pt modelId="{659CCA52-D9C2-436C-82AF-38D07C32051C}" type="parTrans" cxnId="{FBA52E38-1F36-429C-87CC-59A0BB06909C}">
      <dgm:prSet/>
      <dgm:spPr/>
      <dgm:t>
        <a:bodyPr/>
        <a:lstStyle/>
        <a:p>
          <a:endParaRPr lang="de-DE"/>
        </a:p>
      </dgm:t>
    </dgm:pt>
    <dgm:pt modelId="{5C5BEAE6-7D29-4979-89DB-B66A00A29F29}" type="sibTrans" cxnId="{FBA52E38-1F36-429C-87CC-59A0BB06909C}">
      <dgm:prSet/>
      <dgm:spPr/>
      <dgm:t>
        <a:bodyPr/>
        <a:lstStyle/>
        <a:p>
          <a:endParaRPr lang="de-DE"/>
        </a:p>
      </dgm:t>
    </dgm:pt>
    <dgm:pt modelId="{1BB5C572-BA6C-4539-A765-77ABA29C5269}">
      <dgm:prSet/>
      <dgm:spPr/>
      <dgm:t>
        <a:bodyPr/>
        <a:lstStyle/>
        <a:p>
          <a:r>
            <a:rPr lang="de-DE" dirty="0" smtClean="0"/>
            <a:t>Customer </a:t>
          </a:r>
          <a:r>
            <a:rPr lang="de-DE" dirty="0" err="1" smtClean="0"/>
            <a:t>specific</a:t>
          </a:r>
          <a:r>
            <a:rPr lang="de-DE" dirty="0" smtClean="0"/>
            <a:t> </a:t>
          </a:r>
          <a:r>
            <a:rPr lang="de-DE" dirty="0" err="1" smtClean="0"/>
            <a:t>requirements</a:t>
          </a:r>
          <a:endParaRPr lang="de-DE" dirty="0"/>
        </a:p>
      </dgm:t>
    </dgm:pt>
    <dgm:pt modelId="{A006F727-2101-401F-A3E5-E26DC4D72225}" type="parTrans" cxnId="{365D2EB4-323A-4DCB-853C-FF76CAF9F068}">
      <dgm:prSet/>
      <dgm:spPr/>
      <dgm:t>
        <a:bodyPr/>
        <a:lstStyle/>
        <a:p>
          <a:endParaRPr lang="de-DE"/>
        </a:p>
      </dgm:t>
    </dgm:pt>
    <dgm:pt modelId="{7CE49A64-3A4B-4A49-8803-2F3FA278D147}" type="sibTrans" cxnId="{365D2EB4-323A-4DCB-853C-FF76CAF9F068}">
      <dgm:prSet/>
      <dgm:spPr/>
      <dgm:t>
        <a:bodyPr/>
        <a:lstStyle/>
        <a:p>
          <a:endParaRPr lang="de-DE"/>
        </a:p>
      </dgm:t>
    </dgm:pt>
    <dgm:pt modelId="{0FE3586E-F3D5-4FE4-98D9-7762BA213674}" type="pres">
      <dgm:prSet presAssocID="{E2B78CEA-3B1F-44C2-BEA9-B47979B602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9B8830F-CFB3-41D4-81C2-3F9F1ABBD691}" type="pres">
      <dgm:prSet presAssocID="{43AF376A-FDD6-4FD4-9B74-7B61AA67D7FD}" presName="root" presStyleCnt="0"/>
      <dgm:spPr/>
    </dgm:pt>
    <dgm:pt modelId="{9C3955DF-D881-43CF-9DEB-E66EDA0C56A2}" type="pres">
      <dgm:prSet presAssocID="{43AF376A-FDD6-4FD4-9B74-7B61AA67D7FD}" presName="rootComposite" presStyleCnt="0"/>
      <dgm:spPr/>
    </dgm:pt>
    <dgm:pt modelId="{B7BCAC89-3A12-4A34-8FF7-E02C351B7191}" type="pres">
      <dgm:prSet presAssocID="{43AF376A-FDD6-4FD4-9B74-7B61AA67D7FD}" presName="rootText" presStyleLbl="node1" presStyleIdx="0" presStyleCnt="4"/>
      <dgm:spPr/>
      <dgm:t>
        <a:bodyPr/>
        <a:lstStyle/>
        <a:p>
          <a:endParaRPr lang="de-DE"/>
        </a:p>
      </dgm:t>
    </dgm:pt>
    <dgm:pt modelId="{DDD11BF7-82A0-4724-BAD3-4C23892F7425}" type="pres">
      <dgm:prSet presAssocID="{43AF376A-FDD6-4FD4-9B74-7B61AA67D7FD}" presName="rootConnector" presStyleLbl="node1" presStyleIdx="0" presStyleCnt="4"/>
      <dgm:spPr/>
      <dgm:t>
        <a:bodyPr/>
        <a:lstStyle/>
        <a:p>
          <a:endParaRPr lang="de-DE"/>
        </a:p>
      </dgm:t>
    </dgm:pt>
    <dgm:pt modelId="{401FE10D-66DC-4269-B6C5-C384C7942339}" type="pres">
      <dgm:prSet presAssocID="{43AF376A-FDD6-4FD4-9B74-7B61AA67D7FD}" presName="childShape" presStyleCnt="0"/>
      <dgm:spPr/>
    </dgm:pt>
    <dgm:pt modelId="{5EB730A6-E5FB-4072-9B4B-0CB7DDB40CA4}" type="pres">
      <dgm:prSet presAssocID="{19185225-3E8E-4260-BD25-DA8DFD6A7481}" presName="Name13" presStyleLbl="parChTrans1D2" presStyleIdx="0" presStyleCnt="8"/>
      <dgm:spPr/>
      <dgm:t>
        <a:bodyPr/>
        <a:lstStyle/>
        <a:p>
          <a:endParaRPr lang="de-DE"/>
        </a:p>
      </dgm:t>
    </dgm:pt>
    <dgm:pt modelId="{428FF362-3EE1-4486-A869-5876A8EBB2A7}" type="pres">
      <dgm:prSet presAssocID="{EEBFCE1F-1CDB-4975-B6BB-AEAFE74CD22B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333B41-B366-4595-BFE7-D78969A4946C}" type="pres">
      <dgm:prSet presAssocID="{3C0CBF13-EF5F-4962-8316-58D0066461DD}" presName="Name13" presStyleLbl="parChTrans1D2" presStyleIdx="1" presStyleCnt="8"/>
      <dgm:spPr/>
      <dgm:t>
        <a:bodyPr/>
        <a:lstStyle/>
        <a:p>
          <a:endParaRPr lang="de-DE"/>
        </a:p>
      </dgm:t>
    </dgm:pt>
    <dgm:pt modelId="{D7093862-5AD5-4050-A9FC-5329C0659264}" type="pres">
      <dgm:prSet presAssocID="{FAFE639B-B317-41DA-8286-F62FEA6709DB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669233-EC2C-4B81-99D1-A737F574806B}" type="pres">
      <dgm:prSet presAssocID="{E3B7B219-41FD-4A74-AF5A-1BF2D0045C73}" presName="root" presStyleCnt="0"/>
      <dgm:spPr/>
    </dgm:pt>
    <dgm:pt modelId="{2EF51EF7-E4A9-449D-BCB3-CA6471A360DE}" type="pres">
      <dgm:prSet presAssocID="{E3B7B219-41FD-4A74-AF5A-1BF2D0045C73}" presName="rootComposite" presStyleCnt="0"/>
      <dgm:spPr/>
    </dgm:pt>
    <dgm:pt modelId="{FFB4EA53-9570-4B4B-9246-784ECE7353F5}" type="pres">
      <dgm:prSet presAssocID="{E3B7B219-41FD-4A74-AF5A-1BF2D0045C73}" presName="rootText" presStyleLbl="node1" presStyleIdx="1" presStyleCnt="4"/>
      <dgm:spPr/>
      <dgm:t>
        <a:bodyPr/>
        <a:lstStyle/>
        <a:p>
          <a:endParaRPr lang="de-DE"/>
        </a:p>
      </dgm:t>
    </dgm:pt>
    <dgm:pt modelId="{7E4CFFC8-3DBC-47A0-89BE-A6504A1774F8}" type="pres">
      <dgm:prSet presAssocID="{E3B7B219-41FD-4A74-AF5A-1BF2D0045C73}" presName="rootConnector" presStyleLbl="node1" presStyleIdx="1" presStyleCnt="4"/>
      <dgm:spPr/>
      <dgm:t>
        <a:bodyPr/>
        <a:lstStyle/>
        <a:p>
          <a:endParaRPr lang="de-DE"/>
        </a:p>
      </dgm:t>
    </dgm:pt>
    <dgm:pt modelId="{608FB657-96B0-425D-9CDF-AC326FEF5D0D}" type="pres">
      <dgm:prSet presAssocID="{E3B7B219-41FD-4A74-AF5A-1BF2D0045C73}" presName="childShape" presStyleCnt="0"/>
      <dgm:spPr/>
    </dgm:pt>
    <dgm:pt modelId="{200014FC-24AC-48A9-BD60-5164AF16716B}" type="pres">
      <dgm:prSet presAssocID="{3C91F6F7-FE16-44D6-9C46-D383B1A149EF}" presName="Name13" presStyleLbl="parChTrans1D2" presStyleIdx="2" presStyleCnt="8"/>
      <dgm:spPr/>
      <dgm:t>
        <a:bodyPr/>
        <a:lstStyle/>
        <a:p>
          <a:endParaRPr lang="de-DE"/>
        </a:p>
      </dgm:t>
    </dgm:pt>
    <dgm:pt modelId="{E350D78D-D7E2-4084-AEBD-269A9601840C}" type="pres">
      <dgm:prSet presAssocID="{C64386BA-EE56-4136-8DC1-B12CB16E8CC4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257034-60C6-4125-B91C-0E8CBE69E9D4}" type="pres">
      <dgm:prSet presAssocID="{38A05A0E-DFEB-4D99-964E-6A5631B91ABF}" presName="root" presStyleCnt="0"/>
      <dgm:spPr/>
    </dgm:pt>
    <dgm:pt modelId="{D6B9528A-0C17-41D6-86A5-A5538F6923E0}" type="pres">
      <dgm:prSet presAssocID="{38A05A0E-DFEB-4D99-964E-6A5631B91ABF}" presName="rootComposite" presStyleCnt="0"/>
      <dgm:spPr/>
    </dgm:pt>
    <dgm:pt modelId="{7F58B197-7029-4350-8093-8F74BE9F0277}" type="pres">
      <dgm:prSet presAssocID="{38A05A0E-DFEB-4D99-964E-6A5631B91ABF}" presName="rootText" presStyleLbl="node1" presStyleIdx="2" presStyleCnt="4"/>
      <dgm:spPr/>
      <dgm:t>
        <a:bodyPr/>
        <a:lstStyle/>
        <a:p>
          <a:endParaRPr lang="de-DE"/>
        </a:p>
      </dgm:t>
    </dgm:pt>
    <dgm:pt modelId="{E8DA21CF-26D6-452C-BA30-9D04CE3F34AE}" type="pres">
      <dgm:prSet presAssocID="{38A05A0E-DFEB-4D99-964E-6A5631B91ABF}" presName="rootConnector" presStyleLbl="node1" presStyleIdx="2" presStyleCnt="4"/>
      <dgm:spPr/>
      <dgm:t>
        <a:bodyPr/>
        <a:lstStyle/>
        <a:p>
          <a:endParaRPr lang="de-DE"/>
        </a:p>
      </dgm:t>
    </dgm:pt>
    <dgm:pt modelId="{6253EC9F-4EB3-4AD6-943A-CD044282FBD0}" type="pres">
      <dgm:prSet presAssocID="{38A05A0E-DFEB-4D99-964E-6A5631B91ABF}" presName="childShape" presStyleCnt="0"/>
      <dgm:spPr/>
    </dgm:pt>
    <dgm:pt modelId="{132CEF5E-A078-4681-A52A-6502792A029C}" type="pres">
      <dgm:prSet presAssocID="{AAD41454-2BCA-46A2-90DF-CF88F8896533}" presName="Name13" presStyleLbl="parChTrans1D2" presStyleIdx="3" presStyleCnt="8"/>
      <dgm:spPr/>
      <dgm:t>
        <a:bodyPr/>
        <a:lstStyle/>
        <a:p>
          <a:endParaRPr lang="de-DE"/>
        </a:p>
      </dgm:t>
    </dgm:pt>
    <dgm:pt modelId="{38956D7E-F245-423C-B2FF-16DD245E45CD}" type="pres">
      <dgm:prSet presAssocID="{CCC805D7-C500-4407-858A-22AC5133A0DE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59F8C5-A967-479D-93AE-68312FABC054}" type="pres">
      <dgm:prSet presAssocID="{BB71B38A-45DB-4FC4-9FA2-27239DA3BEA4}" presName="Name13" presStyleLbl="parChTrans1D2" presStyleIdx="4" presStyleCnt="8"/>
      <dgm:spPr/>
      <dgm:t>
        <a:bodyPr/>
        <a:lstStyle/>
        <a:p>
          <a:endParaRPr lang="de-DE"/>
        </a:p>
      </dgm:t>
    </dgm:pt>
    <dgm:pt modelId="{F998B8B9-F4AF-43A6-A0B2-59D4130D2F02}" type="pres">
      <dgm:prSet presAssocID="{20382E69-A989-41A8-9A90-07EF4132A3F6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3892BE-6E1F-4259-9C2D-3D3426F59469}" type="pres">
      <dgm:prSet presAssocID="{0A2E5869-D651-42FE-AB20-6AC1CBD66DAD}" presName="root" presStyleCnt="0"/>
      <dgm:spPr/>
    </dgm:pt>
    <dgm:pt modelId="{4992D2E1-E39C-4EA4-9E3B-5454B49A0DE0}" type="pres">
      <dgm:prSet presAssocID="{0A2E5869-D651-42FE-AB20-6AC1CBD66DAD}" presName="rootComposite" presStyleCnt="0"/>
      <dgm:spPr/>
    </dgm:pt>
    <dgm:pt modelId="{A774E418-5F8D-4708-9D04-48562CC77E23}" type="pres">
      <dgm:prSet presAssocID="{0A2E5869-D651-42FE-AB20-6AC1CBD66DAD}" presName="rootText" presStyleLbl="node1" presStyleIdx="3" presStyleCnt="4"/>
      <dgm:spPr/>
      <dgm:t>
        <a:bodyPr/>
        <a:lstStyle/>
        <a:p>
          <a:endParaRPr lang="de-DE"/>
        </a:p>
      </dgm:t>
    </dgm:pt>
    <dgm:pt modelId="{F1B5A0FF-7C8F-441A-8A31-3C3157DF18D6}" type="pres">
      <dgm:prSet presAssocID="{0A2E5869-D651-42FE-AB20-6AC1CBD66DAD}" presName="rootConnector" presStyleLbl="node1" presStyleIdx="3" presStyleCnt="4"/>
      <dgm:spPr/>
      <dgm:t>
        <a:bodyPr/>
        <a:lstStyle/>
        <a:p>
          <a:endParaRPr lang="de-DE"/>
        </a:p>
      </dgm:t>
    </dgm:pt>
    <dgm:pt modelId="{33FF1B9D-81FD-47D6-AE76-000B29FA2B4A}" type="pres">
      <dgm:prSet presAssocID="{0A2E5869-D651-42FE-AB20-6AC1CBD66DAD}" presName="childShape" presStyleCnt="0"/>
      <dgm:spPr/>
    </dgm:pt>
    <dgm:pt modelId="{A9856B8B-5F02-411E-A10B-E217538A7D07}" type="pres">
      <dgm:prSet presAssocID="{257880F5-0E45-4965-92D1-7C1F5E7F7BFF}" presName="Name13" presStyleLbl="parChTrans1D2" presStyleIdx="5" presStyleCnt="8"/>
      <dgm:spPr/>
      <dgm:t>
        <a:bodyPr/>
        <a:lstStyle/>
        <a:p>
          <a:endParaRPr lang="de-DE"/>
        </a:p>
      </dgm:t>
    </dgm:pt>
    <dgm:pt modelId="{0A1F06FB-0BA5-4969-875D-9359FE3DEED7}" type="pres">
      <dgm:prSet presAssocID="{FF0FADBE-1378-46D3-B647-A3AEF689F34F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B821D5-7A80-4177-9121-5203EE96DDBA}" type="pres">
      <dgm:prSet presAssocID="{659CCA52-D9C2-436C-82AF-38D07C32051C}" presName="Name13" presStyleLbl="parChTrans1D2" presStyleIdx="6" presStyleCnt="8"/>
      <dgm:spPr/>
      <dgm:t>
        <a:bodyPr/>
        <a:lstStyle/>
        <a:p>
          <a:endParaRPr lang="de-DE"/>
        </a:p>
      </dgm:t>
    </dgm:pt>
    <dgm:pt modelId="{11B5DEAE-1138-4AD9-8CDF-624BBD5BD9F0}" type="pres">
      <dgm:prSet presAssocID="{CC85E61B-2576-434E-8F47-D4AE564CA316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BA1ACD-D75E-4DF9-AE7B-E8D0B322CDC1}" type="pres">
      <dgm:prSet presAssocID="{A006F727-2101-401F-A3E5-E26DC4D72225}" presName="Name13" presStyleLbl="parChTrans1D2" presStyleIdx="7" presStyleCnt="8"/>
      <dgm:spPr/>
      <dgm:t>
        <a:bodyPr/>
        <a:lstStyle/>
        <a:p>
          <a:endParaRPr lang="de-DE"/>
        </a:p>
      </dgm:t>
    </dgm:pt>
    <dgm:pt modelId="{B1A71533-048A-43DA-A5C3-688939E7323C}" type="pres">
      <dgm:prSet presAssocID="{1BB5C572-BA6C-4539-A765-77ABA29C526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0AAF9AE-3006-460A-B843-73A9BD33BF22}" type="presOf" srcId="{E3B7B219-41FD-4A74-AF5A-1BF2D0045C73}" destId="{FFB4EA53-9570-4B4B-9246-784ECE7353F5}" srcOrd="0" destOrd="0" presId="urn:microsoft.com/office/officeart/2005/8/layout/hierarchy3"/>
    <dgm:cxn modelId="{43F7088D-9AC9-468C-A192-699A843BF5A1}" type="presOf" srcId="{0A2E5869-D651-42FE-AB20-6AC1CBD66DAD}" destId="{A774E418-5F8D-4708-9D04-48562CC77E23}" srcOrd="0" destOrd="0" presId="urn:microsoft.com/office/officeart/2005/8/layout/hierarchy3"/>
    <dgm:cxn modelId="{917E3DF0-33F8-4CD9-9E21-BCD2CC548968}" type="presOf" srcId="{19185225-3E8E-4260-BD25-DA8DFD6A7481}" destId="{5EB730A6-E5FB-4072-9B4B-0CB7DDB40CA4}" srcOrd="0" destOrd="0" presId="urn:microsoft.com/office/officeart/2005/8/layout/hierarchy3"/>
    <dgm:cxn modelId="{C8F6E5FE-53B6-428A-A094-52357061104C}" type="presOf" srcId="{E2B78CEA-3B1F-44C2-BEA9-B47979B60284}" destId="{0FE3586E-F3D5-4FE4-98D9-7762BA213674}" srcOrd="0" destOrd="0" presId="urn:microsoft.com/office/officeart/2005/8/layout/hierarchy3"/>
    <dgm:cxn modelId="{613374C6-39F9-49EA-933C-A5CEB6B6C194}" srcId="{E2B78CEA-3B1F-44C2-BEA9-B47979B60284}" destId="{38A05A0E-DFEB-4D99-964E-6A5631B91ABF}" srcOrd="2" destOrd="0" parTransId="{7863F2EA-3EAF-471D-B31A-B79FF4B8B0DE}" sibTransId="{F28D0BD4-115E-4D84-9F60-FCA12EA895DC}"/>
    <dgm:cxn modelId="{27D25683-5E08-4EEA-A611-C87BB65DAB74}" type="presOf" srcId="{AAD41454-2BCA-46A2-90DF-CF88F8896533}" destId="{132CEF5E-A078-4681-A52A-6502792A029C}" srcOrd="0" destOrd="0" presId="urn:microsoft.com/office/officeart/2005/8/layout/hierarchy3"/>
    <dgm:cxn modelId="{7BBD845F-8AA8-4014-A576-139DAF452AEB}" type="presOf" srcId="{257880F5-0E45-4965-92D1-7C1F5E7F7BFF}" destId="{A9856B8B-5F02-411E-A10B-E217538A7D07}" srcOrd="0" destOrd="0" presId="urn:microsoft.com/office/officeart/2005/8/layout/hierarchy3"/>
    <dgm:cxn modelId="{365D2EB4-323A-4DCB-853C-FF76CAF9F068}" srcId="{0A2E5869-D651-42FE-AB20-6AC1CBD66DAD}" destId="{1BB5C572-BA6C-4539-A765-77ABA29C5269}" srcOrd="2" destOrd="0" parTransId="{A006F727-2101-401F-A3E5-E26DC4D72225}" sibTransId="{7CE49A64-3A4B-4A49-8803-2F3FA278D147}"/>
    <dgm:cxn modelId="{53584AEE-5D0B-476B-848C-06C0A719B8E5}" srcId="{38A05A0E-DFEB-4D99-964E-6A5631B91ABF}" destId="{20382E69-A989-41A8-9A90-07EF4132A3F6}" srcOrd="1" destOrd="0" parTransId="{BB71B38A-45DB-4FC4-9FA2-27239DA3BEA4}" sibTransId="{46537DC5-D5EF-43CD-80AA-C5DD46470BFA}"/>
    <dgm:cxn modelId="{7A4AF1A0-CC8F-4079-8053-3993C3A5F24C}" type="presOf" srcId="{20382E69-A989-41A8-9A90-07EF4132A3F6}" destId="{F998B8B9-F4AF-43A6-A0B2-59D4130D2F02}" srcOrd="0" destOrd="0" presId="urn:microsoft.com/office/officeart/2005/8/layout/hierarchy3"/>
    <dgm:cxn modelId="{B51BB686-77AD-41C0-9D2F-305B24AC2DE8}" type="presOf" srcId="{43AF376A-FDD6-4FD4-9B74-7B61AA67D7FD}" destId="{B7BCAC89-3A12-4A34-8FF7-E02C351B7191}" srcOrd="0" destOrd="0" presId="urn:microsoft.com/office/officeart/2005/8/layout/hierarchy3"/>
    <dgm:cxn modelId="{1DE02F02-961A-467F-B62A-07CD45A386CE}" srcId="{E2B78CEA-3B1F-44C2-BEA9-B47979B60284}" destId="{43AF376A-FDD6-4FD4-9B74-7B61AA67D7FD}" srcOrd="0" destOrd="0" parTransId="{DBD339E6-D6F1-44E5-A7C0-1F54F0ECCA98}" sibTransId="{DFB6DBCB-DCFF-48A2-86B5-D729C14663DE}"/>
    <dgm:cxn modelId="{E536854C-0BE7-48A8-ABB1-3AD632B3464F}" type="presOf" srcId="{38A05A0E-DFEB-4D99-964E-6A5631B91ABF}" destId="{7F58B197-7029-4350-8093-8F74BE9F0277}" srcOrd="0" destOrd="0" presId="urn:microsoft.com/office/officeart/2005/8/layout/hierarchy3"/>
    <dgm:cxn modelId="{393E595E-8639-4D76-9A3B-8FC12011D0EE}" type="presOf" srcId="{EEBFCE1F-1CDB-4975-B6BB-AEAFE74CD22B}" destId="{428FF362-3EE1-4486-A869-5876A8EBB2A7}" srcOrd="0" destOrd="0" presId="urn:microsoft.com/office/officeart/2005/8/layout/hierarchy3"/>
    <dgm:cxn modelId="{7AD5566E-0118-455F-B7F1-5071D3D77819}" type="presOf" srcId="{1BB5C572-BA6C-4539-A765-77ABA29C5269}" destId="{B1A71533-048A-43DA-A5C3-688939E7323C}" srcOrd="0" destOrd="0" presId="urn:microsoft.com/office/officeart/2005/8/layout/hierarchy3"/>
    <dgm:cxn modelId="{2DCF43DF-454F-42E4-AEA4-8832FABF6D01}" type="presOf" srcId="{0A2E5869-D651-42FE-AB20-6AC1CBD66DAD}" destId="{F1B5A0FF-7C8F-441A-8A31-3C3157DF18D6}" srcOrd="1" destOrd="0" presId="urn:microsoft.com/office/officeart/2005/8/layout/hierarchy3"/>
    <dgm:cxn modelId="{0AFF70A1-1C19-48DC-8C70-2BFD70CA6B42}" srcId="{E2B78CEA-3B1F-44C2-BEA9-B47979B60284}" destId="{0A2E5869-D651-42FE-AB20-6AC1CBD66DAD}" srcOrd="3" destOrd="0" parTransId="{AC22D9A5-45CD-4A86-8D83-7F0A589FC421}" sibTransId="{249215BA-3C54-4F81-AED3-D03B495A4420}"/>
    <dgm:cxn modelId="{0CE684D7-477B-4C96-B1F6-C11EB4F4D00B}" srcId="{0A2E5869-D651-42FE-AB20-6AC1CBD66DAD}" destId="{FF0FADBE-1378-46D3-B647-A3AEF689F34F}" srcOrd="0" destOrd="0" parTransId="{257880F5-0E45-4965-92D1-7C1F5E7F7BFF}" sibTransId="{F5979D81-1BF7-41E0-A1BB-9164DC4DA9DD}"/>
    <dgm:cxn modelId="{70F5AF4E-C07E-4134-9C65-069540EBE830}" type="presOf" srcId="{3C0CBF13-EF5F-4962-8316-58D0066461DD}" destId="{25333B41-B366-4595-BFE7-D78969A4946C}" srcOrd="0" destOrd="0" presId="urn:microsoft.com/office/officeart/2005/8/layout/hierarchy3"/>
    <dgm:cxn modelId="{E47B4999-BA76-4B1E-B65B-4BAA920A66F6}" srcId="{E2B78CEA-3B1F-44C2-BEA9-B47979B60284}" destId="{E3B7B219-41FD-4A74-AF5A-1BF2D0045C73}" srcOrd="1" destOrd="0" parTransId="{0F0D34AD-0464-41FB-B0FB-FD48C7D86533}" sibTransId="{2368FDFB-C8EC-487E-8CC1-02CE0F9A343D}"/>
    <dgm:cxn modelId="{C3545445-C144-40F0-8490-8247A006CAC5}" srcId="{43AF376A-FDD6-4FD4-9B74-7B61AA67D7FD}" destId="{EEBFCE1F-1CDB-4975-B6BB-AEAFE74CD22B}" srcOrd="0" destOrd="0" parTransId="{19185225-3E8E-4260-BD25-DA8DFD6A7481}" sibTransId="{CD59A06F-22A0-40BF-8B19-432BD197C669}"/>
    <dgm:cxn modelId="{F5B6F374-59B3-45D9-BF99-6B46F56E40E6}" type="presOf" srcId="{C64386BA-EE56-4136-8DC1-B12CB16E8CC4}" destId="{E350D78D-D7E2-4084-AEBD-269A9601840C}" srcOrd="0" destOrd="0" presId="urn:microsoft.com/office/officeart/2005/8/layout/hierarchy3"/>
    <dgm:cxn modelId="{16E385E1-B35F-4814-B42F-4B1C6AB9CC41}" type="presOf" srcId="{FF0FADBE-1378-46D3-B647-A3AEF689F34F}" destId="{0A1F06FB-0BA5-4969-875D-9359FE3DEED7}" srcOrd="0" destOrd="0" presId="urn:microsoft.com/office/officeart/2005/8/layout/hierarchy3"/>
    <dgm:cxn modelId="{C3B4AEB8-6C7C-4817-8745-02C716F8D472}" type="presOf" srcId="{CCC805D7-C500-4407-858A-22AC5133A0DE}" destId="{38956D7E-F245-423C-B2FF-16DD245E45CD}" srcOrd="0" destOrd="0" presId="urn:microsoft.com/office/officeart/2005/8/layout/hierarchy3"/>
    <dgm:cxn modelId="{0F7CC34E-FA6B-4604-8725-9528F8CB8DD1}" type="presOf" srcId="{38A05A0E-DFEB-4D99-964E-6A5631B91ABF}" destId="{E8DA21CF-26D6-452C-BA30-9D04CE3F34AE}" srcOrd="1" destOrd="0" presId="urn:microsoft.com/office/officeart/2005/8/layout/hierarchy3"/>
    <dgm:cxn modelId="{CD29AD3D-F72C-451F-A7E4-DE2C31007D06}" type="presOf" srcId="{A006F727-2101-401F-A3E5-E26DC4D72225}" destId="{88BA1ACD-D75E-4DF9-AE7B-E8D0B322CDC1}" srcOrd="0" destOrd="0" presId="urn:microsoft.com/office/officeart/2005/8/layout/hierarchy3"/>
    <dgm:cxn modelId="{E6F1C83B-0880-41A5-88CF-C769C392180F}" type="presOf" srcId="{BB71B38A-45DB-4FC4-9FA2-27239DA3BEA4}" destId="{0859F8C5-A967-479D-93AE-68312FABC054}" srcOrd="0" destOrd="0" presId="urn:microsoft.com/office/officeart/2005/8/layout/hierarchy3"/>
    <dgm:cxn modelId="{19957F8A-4CC6-4007-8765-51BAC989A299}" type="presOf" srcId="{E3B7B219-41FD-4A74-AF5A-1BF2D0045C73}" destId="{7E4CFFC8-3DBC-47A0-89BE-A6504A1774F8}" srcOrd="1" destOrd="0" presId="urn:microsoft.com/office/officeart/2005/8/layout/hierarchy3"/>
    <dgm:cxn modelId="{52EF4CE5-FD41-4F46-A377-BE8D1057D721}" srcId="{E3B7B219-41FD-4A74-AF5A-1BF2D0045C73}" destId="{C64386BA-EE56-4136-8DC1-B12CB16E8CC4}" srcOrd="0" destOrd="0" parTransId="{3C91F6F7-FE16-44D6-9C46-D383B1A149EF}" sibTransId="{3EA5DD14-95F9-494F-8023-EC949B8059AE}"/>
    <dgm:cxn modelId="{E2656BC4-DCA2-41E8-A258-EDEDD731D7E8}" type="presOf" srcId="{CC85E61B-2576-434E-8F47-D4AE564CA316}" destId="{11B5DEAE-1138-4AD9-8CDF-624BBD5BD9F0}" srcOrd="0" destOrd="0" presId="urn:microsoft.com/office/officeart/2005/8/layout/hierarchy3"/>
    <dgm:cxn modelId="{5F1A9119-FE2F-4486-9BE5-D5728163EDAD}" type="presOf" srcId="{659CCA52-D9C2-436C-82AF-38D07C32051C}" destId="{69B821D5-7A80-4177-9121-5203EE96DDBA}" srcOrd="0" destOrd="0" presId="urn:microsoft.com/office/officeart/2005/8/layout/hierarchy3"/>
    <dgm:cxn modelId="{EEEC849F-97BD-4396-BAD0-D75DBD3D7C5F}" srcId="{43AF376A-FDD6-4FD4-9B74-7B61AA67D7FD}" destId="{FAFE639B-B317-41DA-8286-F62FEA6709DB}" srcOrd="1" destOrd="0" parTransId="{3C0CBF13-EF5F-4962-8316-58D0066461DD}" sibTransId="{178075A9-4A59-43F7-888D-73459BEFD6CB}"/>
    <dgm:cxn modelId="{9DE27F44-4181-4281-BC37-54958DDC801D}" type="presOf" srcId="{3C91F6F7-FE16-44D6-9C46-D383B1A149EF}" destId="{200014FC-24AC-48A9-BD60-5164AF16716B}" srcOrd="0" destOrd="0" presId="urn:microsoft.com/office/officeart/2005/8/layout/hierarchy3"/>
    <dgm:cxn modelId="{D6A5CE5C-D356-4760-B1DA-FFD8D014BC17}" type="presOf" srcId="{FAFE639B-B317-41DA-8286-F62FEA6709DB}" destId="{D7093862-5AD5-4050-A9FC-5329C0659264}" srcOrd="0" destOrd="0" presId="urn:microsoft.com/office/officeart/2005/8/layout/hierarchy3"/>
    <dgm:cxn modelId="{B5239E9D-F4E9-44DD-BF80-A2C7B9A3DA48}" type="presOf" srcId="{43AF376A-FDD6-4FD4-9B74-7B61AA67D7FD}" destId="{DDD11BF7-82A0-4724-BAD3-4C23892F7425}" srcOrd="1" destOrd="0" presId="urn:microsoft.com/office/officeart/2005/8/layout/hierarchy3"/>
    <dgm:cxn modelId="{56C18EDA-7118-4ED1-9EF6-5BF5A59FB878}" srcId="{38A05A0E-DFEB-4D99-964E-6A5631B91ABF}" destId="{CCC805D7-C500-4407-858A-22AC5133A0DE}" srcOrd="0" destOrd="0" parTransId="{AAD41454-2BCA-46A2-90DF-CF88F8896533}" sibTransId="{1C9018EB-3AFB-44BF-B3E1-94F642451F6E}"/>
    <dgm:cxn modelId="{FBA52E38-1F36-429C-87CC-59A0BB06909C}" srcId="{0A2E5869-D651-42FE-AB20-6AC1CBD66DAD}" destId="{CC85E61B-2576-434E-8F47-D4AE564CA316}" srcOrd="1" destOrd="0" parTransId="{659CCA52-D9C2-436C-82AF-38D07C32051C}" sibTransId="{5C5BEAE6-7D29-4979-89DB-B66A00A29F29}"/>
    <dgm:cxn modelId="{776B7F27-402C-42EF-B6A0-C68FFD8F1219}" type="presParOf" srcId="{0FE3586E-F3D5-4FE4-98D9-7762BA213674}" destId="{69B8830F-CFB3-41D4-81C2-3F9F1ABBD691}" srcOrd="0" destOrd="0" presId="urn:microsoft.com/office/officeart/2005/8/layout/hierarchy3"/>
    <dgm:cxn modelId="{9B81D460-0A64-4F12-9030-DC4C147F01FC}" type="presParOf" srcId="{69B8830F-CFB3-41D4-81C2-3F9F1ABBD691}" destId="{9C3955DF-D881-43CF-9DEB-E66EDA0C56A2}" srcOrd="0" destOrd="0" presId="urn:microsoft.com/office/officeart/2005/8/layout/hierarchy3"/>
    <dgm:cxn modelId="{4955FD81-1061-44C2-BB03-06EB4F35BD81}" type="presParOf" srcId="{9C3955DF-D881-43CF-9DEB-E66EDA0C56A2}" destId="{B7BCAC89-3A12-4A34-8FF7-E02C351B7191}" srcOrd="0" destOrd="0" presId="urn:microsoft.com/office/officeart/2005/8/layout/hierarchy3"/>
    <dgm:cxn modelId="{E5587DEC-350F-4DBE-9D42-D398F55EFE4E}" type="presParOf" srcId="{9C3955DF-D881-43CF-9DEB-E66EDA0C56A2}" destId="{DDD11BF7-82A0-4724-BAD3-4C23892F7425}" srcOrd="1" destOrd="0" presId="urn:microsoft.com/office/officeart/2005/8/layout/hierarchy3"/>
    <dgm:cxn modelId="{93411CC6-F7B2-4910-BE5A-BC76F7D66216}" type="presParOf" srcId="{69B8830F-CFB3-41D4-81C2-3F9F1ABBD691}" destId="{401FE10D-66DC-4269-B6C5-C384C7942339}" srcOrd="1" destOrd="0" presId="urn:microsoft.com/office/officeart/2005/8/layout/hierarchy3"/>
    <dgm:cxn modelId="{24E09F38-42ED-4272-BCCD-3A772A94644A}" type="presParOf" srcId="{401FE10D-66DC-4269-B6C5-C384C7942339}" destId="{5EB730A6-E5FB-4072-9B4B-0CB7DDB40CA4}" srcOrd="0" destOrd="0" presId="urn:microsoft.com/office/officeart/2005/8/layout/hierarchy3"/>
    <dgm:cxn modelId="{DA956613-EC1C-43FD-BA63-1CCD2705DCD7}" type="presParOf" srcId="{401FE10D-66DC-4269-B6C5-C384C7942339}" destId="{428FF362-3EE1-4486-A869-5876A8EBB2A7}" srcOrd="1" destOrd="0" presId="urn:microsoft.com/office/officeart/2005/8/layout/hierarchy3"/>
    <dgm:cxn modelId="{2EE7B7E5-CEFD-4703-8728-9497435E8026}" type="presParOf" srcId="{401FE10D-66DC-4269-B6C5-C384C7942339}" destId="{25333B41-B366-4595-BFE7-D78969A4946C}" srcOrd="2" destOrd="0" presId="urn:microsoft.com/office/officeart/2005/8/layout/hierarchy3"/>
    <dgm:cxn modelId="{4B37845B-1C36-4815-8189-63A83F660752}" type="presParOf" srcId="{401FE10D-66DC-4269-B6C5-C384C7942339}" destId="{D7093862-5AD5-4050-A9FC-5329C0659264}" srcOrd="3" destOrd="0" presId="urn:microsoft.com/office/officeart/2005/8/layout/hierarchy3"/>
    <dgm:cxn modelId="{6BB3912D-B41C-4A38-A490-2FF62D3F7AA9}" type="presParOf" srcId="{0FE3586E-F3D5-4FE4-98D9-7762BA213674}" destId="{40669233-EC2C-4B81-99D1-A737F574806B}" srcOrd="1" destOrd="0" presId="urn:microsoft.com/office/officeart/2005/8/layout/hierarchy3"/>
    <dgm:cxn modelId="{83240AE3-DAF4-4BE0-9800-8769FB10747D}" type="presParOf" srcId="{40669233-EC2C-4B81-99D1-A737F574806B}" destId="{2EF51EF7-E4A9-449D-BCB3-CA6471A360DE}" srcOrd="0" destOrd="0" presId="urn:microsoft.com/office/officeart/2005/8/layout/hierarchy3"/>
    <dgm:cxn modelId="{8F90CBA5-70FF-4B5C-82E2-0E1A52C49A0D}" type="presParOf" srcId="{2EF51EF7-E4A9-449D-BCB3-CA6471A360DE}" destId="{FFB4EA53-9570-4B4B-9246-784ECE7353F5}" srcOrd="0" destOrd="0" presId="urn:microsoft.com/office/officeart/2005/8/layout/hierarchy3"/>
    <dgm:cxn modelId="{66FB361D-F44F-47E6-B0FC-B7B48FD3E0D4}" type="presParOf" srcId="{2EF51EF7-E4A9-449D-BCB3-CA6471A360DE}" destId="{7E4CFFC8-3DBC-47A0-89BE-A6504A1774F8}" srcOrd="1" destOrd="0" presId="urn:microsoft.com/office/officeart/2005/8/layout/hierarchy3"/>
    <dgm:cxn modelId="{83DE706A-25B3-4359-8AD6-EDC0B037B385}" type="presParOf" srcId="{40669233-EC2C-4B81-99D1-A737F574806B}" destId="{608FB657-96B0-425D-9CDF-AC326FEF5D0D}" srcOrd="1" destOrd="0" presId="urn:microsoft.com/office/officeart/2005/8/layout/hierarchy3"/>
    <dgm:cxn modelId="{F76BD05C-AF5E-46EE-A207-09474793A106}" type="presParOf" srcId="{608FB657-96B0-425D-9CDF-AC326FEF5D0D}" destId="{200014FC-24AC-48A9-BD60-5164AF16716B}" srcOrd="0" destOrd="0" presId="urn:microsoft.com/office/officeart/2005/8/layout/hierarchy3"/>
    <dgm:cxn modelId="{FEB295C6-5E1D-4A70-9D64-42C82CCB8DB7}" type="presParOf" srcId="{608FB657-96B0-425D-9CDF-AC326FEF5D0D}" destId="{E350D78D-D7E2-4084-AEBD-269A9601840C}" srcOrd="1" destOrd="0" presId="urn:microsoft.com/office/officeart/2005/8/layout/hierarchy3"/>
    <dgm:cxn modelId="{E966AC00-B401-47A5-BD1B-A2E73FC9AD28}" type="presParOf" srcId="{0FE3586E-F3D5-4FE4-98D9-7762BA213674}" destId="{1E257034-60C6-4125-B91C-0E8CBE69E9D4}" srcOrd="2" destOrd="0" presId="urn:microsoft.com/office/officeart/2005/8/layout/hierarchy3"/>
    <dgm:cxn modelId="{121B3D24-8191-4C77-8F08-01D7850173C5}" type="presParOf" srcId="{1E257034-60C6-4125-B91C-0E8CBE69E9D4}" destId="{D6B9528A-0C17-41D6-86A5-A5538F6923E0}" srcOrd="0" destOrd="0" presId="urn:microsoft.com/office/officeart/2005/8/layout/hierarchy3"/>
    <dgm:cxn modelId="{1FD8E329-525A-41BA-AB61-697116236F99}" type="presParOf" srcId="{D6B9528A-0C17-41D6-86A5-A5538F6923E0}" destId="{7F58B197-7029-4350-8093-8F74BE9F0277}" srcOrd="0" destOrd="0" presId="urn:microsoft.com/office/officeart/2005/8/layout/hierarchy3"/>
    <dgm:cxn modelId="{242E9B57-8DD0-4FAA-83E2-66F19ACD0D8C}" type="presParOf" srcId="{D6B9528A-0C17-41D6-86A5-A5538F6923E0}" destId="{E8DA21CF-26D6-452C-BA30-9D04CE3F34AE}" srcOrd="1" destOrd="0" presId="urn:microsoft.com/office/officeart/2005/8/layout/hierarchy3"/>
    <dgm:cxn modelId="{7A659E02-D405-45AD-91C8-822888283D6E}" type="presParOf" srcId="{1E257034-60C6-4125-B91C-0E8CBE69E9D4}" destId="{6253EC9F-4EB3-4AD6-943A-CD044282FBD0}" srcOrd="1" destOrd="0" presId="urn:microsoft.com/office/officeart/2005/8/layout/hierarchy3"/>
    <dgm:cxn modelId="{9CEEAF47-2822-4A6E-8CBC-A02EE459DC84}" type="presParOf" srcId="{6253EC9F-4EB3-4AD6-943A-CD044282FBD0}" destId="{132CEF5E-A078-4681-A52A-6502792A029C}" srcOrd="0" destOrd="0" presId="urn:microsoft.com/office/officeart/2005/8/layout/hierarchy3"/>
    <dgm:cxn modelId="{719005A7-FC37-4B12-B7DD-5FBB75A4C590}" type="presParOf" srcId="{6253EC9F-4EB3-4AD6-943A-CD044282FBD0}" destId="{38956D7E-F245-423C-B2FF-16DD245E45CD}" srcOrd="1" destOrd="0" presId="urn:microsoft.com/office/officeart/2005/8/layout/hierarchy3"/>
    <dgm:cxn modelId="{28621451-33AD-4EF3-ADB4-55D60F763C48}" type="presParOf" srcId="{6253EC9F-4EB3-4AD6-943A-CD044282FBD0}" destId="{0859F8C5-A967-479D-93AE-68312FABC054}" srcOrd="2" destOrd="0" presId="urn:microsoft.com/office/officeart/2005/8/layout/hierarchy3"/>
    <dgm:cxn modelId="{3AEE6210-2D99-45A6-9C92-0CCB5CDDA8EF}" type="presParOf" srcId="{6253EC9F-4EB3-4AD6-943A-CD044282FBD0}" destId="{F998B8B9-F4AF-43A6-A0B2-59D4130D2F02}" srcOrd="3" destOrd="0" presId="urn:microsoft.com/office/officeart/2005/8/layout/hierarchy3"/>
    <dgm:cxn modelId="{DDF46C10-18E8-44A7-B224-19909EBC07D5}" type="presParOf" srcId="{0FE3586E-F3D5-4FE4-98D9-7762BA213674}" destId="{883892BE-6E1F-4259-9C2D-3D3426F59469}" srcOrd="3" destOrd="0" presId="urn:microsoft.com/office/officeart/2005/8/layout/hierarchy3"/>
    <dgm:cxn modelId="{74029C63-142F-4A73-9891-A33C3761E216}" type="presParOf" srcId="{883892BE-6E1F-4259-9C2D-3D3426F59469}" destId="{4992D2E1-E39C-4EA4-9E3B-5454B49A0DE0}" srcOrd="0" destOrd="0" presId="urn:microsoft.com/office/officeart/2005/8/layout/hierarchy3"/>
    <dgm:cxn modelId="{FDBB8BC3-B053-4DD3-89F5-EA3BCF54C145}" type="presParOf" srcId="{4992D2E1-E39C-4EA4-9E3B-5454B49A0DE0}" destId="{A774E418-5F8D-4708-9D04-48562CC77E23}" srcOrd="0" destOrd="0" presId="urn:microsoft.com/office/officeart/2005/8/layout/hierarchy3"/>
    <dgm:cxn modelId="{597BA756-98AA-4E98-BF8B-2E331B5DEFBF}" type="presParOf" srcId="{4992D2E1-E39C-4EA4-9E3B-5454B49A0DE0}" destId="{F1B5A0FF-7C8F-441A-8A31-3C3157DF18D6}" srcOrd="1" destOrd="0" presId="urn:microsoft.com/office/officeart/2005/8/layout/hierarchy3"/>
    <dgm:cxn modelId="{42EA07C9-02DE-45FE-8370-80E78297F45B}" type="presParOf" srcId="{883892BE-6E1F-4259-9C2D-3D3426F59469}" destId="{33FF1B9D-81FD-47D6-AE76-000B29FA2B4A}" srcOrd="1" destOrd="0" presId="urn:microsoft.com/office/officeart/2005/8/layout/hierarchy3"/>
    <dgm:cxn modelId="{39A0355E-7082-4C15-800C-D38F0CEC6A7F}" type="presParOf" srcId="{33FF1B9D-81FD-47D6-AE76-000B29FA2B4A}" destId="{A9856B8B-5F02-411E-A10B-E217538A7D07}" srcOrd="0" destOrd="0" presId="urn:microsoft.com/office/officeart/2005/8/layout/hierarchy3"/>
    <dgm:cxn modelId="{92A85024-B7A0-40E0-889B-15791A72D3C0}" type="presParOf" srcId="{33FF1B9D-81FD-47D6-AE76-000B29FA2B4A}" destId="{0A1F06FB-0BA5-4969-875D-9359FE3DEED7}" srcOrd="1" destOrd="0" presId="urn:microsoft.com/office/officeart/2005/8/layout/hierarchy3"/>
    <dgm:cxn modelId="{394A7B1F-F2AA-4C1E-810D-C96385550445}" type="presParOf" srcId="{33FF1B9D-81FD-47D6-AE76-000B29FA2B4A}" destId="{69B821D5-7A80-4177-9121-5203EE96DDBA}" srcOrd="2" destOrd="0" presId="urn:microsoft.com/office/officeart/2005/8/layout/hierarchy3"/>
    <dgm:cxn modelId="{16BD8519-CFC4-46D3-9E12-136F9AC6060C}" type="presParOf" srcId="{33FF1B9D-81FD-47D6-AE76-000B29FA2B4A}" destId="{11B5DEAE-1138-4AD9-8CDF-624BBD5BD9F0}" srcOrd="3" destOrd="0" presId="urn:microsoft.com/office/officeart/2005/8/layout/hierarchy3"/>
    <dgm:cxn modelId="{199FAE2B-5263-4BFD-A702-BA81B366DB2D}" type="presParOf" srcId="{33FF1B9D-81FD-47D6-AE76-000B29FA2B4A}" destId="{88BA1ACD-D75E-4DF9-AE7B-E8D0B322CDC1}" srcOrd="4" destOrd="0" presId="urn:microsoft.com/office/officeart/2005/8/layout/hierarchy3"/>
    <dgm:cxn modelId="{37AAF00D-E167-41BD-BAB1-69428CA5C825}" type="presParOf" srcId="{33FF1B9D-81FD-47D6-AE76-000B29FA2B4A}" destId="{B1A71533-048A-43DA-A5C3-688939E7323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31775-CF13-4406-8A54-010E02971FCD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D566703-CAD4-4E85-9879-DB5BA022FBA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smtClean="0"/>
            <a:t>Air Flow</a:t>
          </a:r>
          <a:endParaRPr lang="de-DE" dirty="0"/>
        </a:p>
      </dgm:t>
    </dgm:pt>
    <dgm:pt modelId="{0A993CDC-267F-4B97-9901-8E86455FC6AB}" type="parTrans" cxnId="{EA2B732E-CBA0-427E-A6D4-C9FAD4656062}">
      <dgm:prSet/>
      <dgm:spPr/>
      <dgm:t>
        <a:bodyPr/>
        <a:lstStyle/>
        <a:p>
          <a:endParaRPr lang="de-DE"/>
        </a:p>
      </dgm:t>
    </dgm:pt>
    <dgm:pt modelId="{876C4194-8B5A-4ED9-9B01-402C5420150B}" type="sibTrans" cxnId="{EA2B732E-CBA0-427E-A6D4-C9FAD4656062}">
      <dgm:prSet/>
      <dgm:spPr/>
      <dgm:t>
        <a:bodyPr/>
        <a:lstStyle/>
        <a:p>
          <a:endParaRPr lang="de-DE"/>
        </a:p>
      </dgm:t>
    </dgm:pt>
    <dgm:pt modelId="{1225A2C2-03C9-4382-8592-0025DA5822D0}">
      <dgm:prSet phldrT="[Text]" custT="1"/>
      <dgm:spPr/>
      <dgm:t>
        <a:bodyPr anchor="ctr"/>
        <a:lstStyle/>
        <a:p>
          <a:r>
            <a:rPr lang="de-DE" sz="1400" dirty="0" smtClean="0"/>
            <a:t>Filters/Separators: DF, AG, SG?</a:t>
          </a:r>
          <a:endParaRPr lang="de-DE" sz="1400" dirty="0"/>
        </a:p>
      </dgm:t>
    </dgm:pt>
    <dgm:pt modelId="{F8E13730-C228-45B3-BF4B-482C170AA76E}" type="parTrans" cxnId="{A7061A01-DA6C-4763-9CA2-5AE9FABF1588}">
      <dgm:prSet/>
      <dgm:spPr/>
      <dgm:t>
        <a:bodyPr/>
        <a:lstStyle/>
        <a:p>
          <a:endParaRPr lang="de-DE"/>
        </a:p>
      </dgm:t>
    </dgm:pt>
    <dgm:pt modelId="{B2C724C0-14E7-4D60-A0BA-43FC566B17F1}" type="sibTrans" cxnId="{A7061A01-DA6C-4763-9CA2-5AE9FABF1588}">
      <dgm:prSet/>
      <dgm:spPr/>
      <dgm:t>
        <a:bodyPr/>
        <a:lstStyle/>
        <a:p>
          <a:endParaRPr lang="de-DE"/>
        </a:p>
      </dgm:t>
    </dgm:pt>
    <dgm:pt modelId="{22536B3A-98F0-4707-BAE6-E55FB0CBD321}">
      <dgm:prSet phldrT="[Text]" custT="1"/>
      <dgm:spPr/>
      <dgm:t>
        <a:bodyPr anchor="ctr"/>
        <a:lstStyle/>
        <a:p>
          <a:r>
            <a:rPr lang="de-DE" sz="1400" dirty="0" err="1" smtClean="0"/>
            <a:t>Dryers</a:t>
          </a:r>
          <a:r>
            <a:rPr lang="de-DE" sz="1400" dirty="0" smtClean="0"/>
            <a:t>: </a:t>
          </a:r>
          <a:r>
            <a:rPr lang="de-DE" sz="1400" dirty="0" err="1" smtClean="0"/>
            <a:t>Buran</a:t>
          </a:r>
          <a:r>
            <a:rPr lang="de-DE" sz="1400" dirty="0" smtClean="0"/>
            <a:t>, Boreas, </a:t>
          </a:r>
          <a:r>
            <a:rPr lang="de-DE" sz="1400" dirty="0" err="1" smtClean="0"/>
            <a:t>Brisa</a:t>
          </a:r>
          <a:r>
            <a:rPr lang="de-DE" sz="1400" dirty="0" smtClean="0"/>
            <a:t>? </a:t>
          </a:r>
          <a:endParaRPr lang="de-DE" sz="1400" dirty="0"/>
        </a:p>
      </dgm:t>
    </dgm:pt>
    <dgm:pt modelId="{96742E70-2C34-46CB-B664-76F5C109E0AC}" type="parTrans" cxnId="{C76E6578-4A78-4A2A-B001-303E770E01DD}">
      <dgm:prSet/>
      <dgm:spPr/>
      <dgm:t>
        <a:bodyPr/>
        <a:lstStyle/>
        <a:p>
          <a:endParaRPr lang="de-DE"/>
        </a:p>
      </dgm:t>
    </dgm:pt>
    <dgm:pt modelId="{7317B74F-D6A7-42B4-A51D-6B500EA7CF8A}" type="sibTrans" cxnId="{C76E6578-4A78-4A2A-B001-303E770E01DD}">
      <dgm:prSet/>
      <dgm:spPr/>
      <dgm:t>
        <a:bodyPr/>
        <a:lstStyle/>
        <a:p>
          <a:endParaRPr lang="de-DE"/>
        </a:p>
      </dgm:t>
    </dgm:pt>
    <dgm:pt modelId="{C908C4E4-CA02-47AD-934B-13FB67E6ED6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smtClean="0"/>
            <a:t>Air </a:t>
          </a:r>
          <a:r>
            <a:rPr lang="de-DE" dirty="0" err="1" smtClean="0"/>
            <a:t>Temperature</a:t>
          </a:r>
          <a:endParaRPr lang="de-DE" dirty="0"/>
        </a:p>
      </dgm:t>
    </dgm:pt>
    <dgm:pt modelId="{C2B211AA-F9F1-4E47-8D9F-562B257B0CB6}" type="parTrans" cxnId="{93794988-F354-4FA2-A1E0-7A6E69490C63}">
      <dgm:prSet/>
      <dgm:spPr/>
      <dgm:t>
        <a:bodyPr/>
        <a:lstStyle/>
        <a:p>
          <a:endParaRPr lang="de-DE"/>
        </a:p>
      </dgm:t>
    </dgm:pt>
    <dgm:pt modelId="{E800E878-BF7D-4122-A25D-ADFB573DA2EA}" type="sibTrans" cxnId="{93794988-F354-4FA2-A1E0-7A6E69490C63}">
      <dgm:prSet/>
      <dgm:spPr/>
      <dgm:t>
        <a:bodyPr/>
        <a:lstStyle/>
        <a:p>
          <a:endParaRPr lang="de-DE"/>
        </a:p>
      </dgm:t>
    </dgm:pt>
    <dgm:pt modelId="{7DB1AD8B-77F9-4827-BF10-525AC18238E0}">
      <dgm:prSet phldrT="[Text]" custT="1"/>
      <dgm:spPr/>
      <dgm:t>
        <a:bodyPr anchor="ctr"/>
        <a:lstStyle/>
        <a:p>
          <a:r>
            <a:rPr lang="de-DE" sz="1400" dirty="0" smtClean="0"/>
            <a:t>After-cooler  UFK-W / UFK-L </a:t>
          </a:r>
          <a:r>
            <a:rPr lang="de-DE" sz="1400" dirty="0" err="1" smtClean="0"/>
            <a:t>needed</a:t>
          </a:r>
          <a:r>
            <a:rPr lang="de-DE" sz="1400" dirty="0" smtClean="0"/>
            <a:t>?</a:t>
          </a:r>
          <a:endParaRPr lang="de-DE" sz="1400" dirty="0"/>
        </a:p>
      </dgm:t>
    </dgm:pt>
    <dgm:pt modelId="{662E013B-0706-4C72-B3B9-06DE717A971E}" type="parTrans" cxnId="{F5D20168-D4A9-44D3-AB94-B24A575D93DE}">
      <dgm:prSet/>
      <dgm:spPr/>
      <dgm:t>
        <a:bodyPr/>
        <a:lstStyle/>
        <a:p>
          <a:endParaRPr lang="de-DE"/>
        </a:p>
      </dgm:t>
    </dgm:pt>
    <dgm:pt modelId="{42983315-816A-4219-B727-3F1B01A838DD}" type="sibTrans" cxnId="{F5D20168-D4A9-44D3-AB94-B24A575D93DE}">
      <dgm:prSet/>
      <dgm:spPr/>
      <dgm:t>
        <a:bodyPr/>
        <a:lstStyle/>
        <a:p>
          <a:endParaRPr lang="de-DE"/>
        </a:p>
      </dgm:t>
    </dgm:pt>
    <dgm:pt modelId="{3D0FF482-FD90-4C5C-B78D-A9C900461B2C}">
      <dgm:prSet phldrT="[Text]" custT="1"/>
      <dgm:spPr/>
      <dgm:t>
        <a:bodyPr anchor="ctr"/>
        <a:lstStyle/>
        <a:p>
          <a:r>
            <a:rPr lang="de-DE" sz="1400" dirty="0" smtClean="0"/>
            <a:t>Air Receiver </a:t>
          </a:r>
          <a:r>
            <a:rPr lang="de-DE" sz="1400" dirty="0" err="1" smtClean="0"/>
            <a:t>Vessel</a:t>
          </a:r>
          <a:r>
            <a:rPr lang="de-DE" sz="1400" dirty="0" smtClean="0"/>
            <a:t>?</a:t>
          </a:r>
          <a:endParaRPr lang="de-DE" sz="1400" dirty="0"/>
        </a:p>
      </dgm:t>
    </dgm:pt>
    <dgm:pt modelId="{CA4D99DA-412F-41D3-9220-0F1A313D329E}" type="parTrans" cxnId="{B7FB8675-C6EB-4C19-96BE-B20147347165}">
      <dgm:prSet/>
      <dgm:spPr/>
      <dgm:t>
        <a:bodyPr/>
        <a:lstStyle/>
        <a:p>
          <a:endParaRPr lang="de-DE"/>
        </a:p>
      </dgm:t>
    </dgm:pt>
    <dgm:pt modelId="{1A5F2B0C-D5C4-4DEE-80DB-57B2DA603951}" type="sibTrans" cxnId="{B7FB8675-C6EB-4C19-96BE-B20147347165}">
      <dgm:prSet/>
      <dgm:spPr/>
      <dgm:t>
        <a:bodyPr/>
        <a:lstStyle/>
        <a:p>
          <a:endParaRPr lang="de-DE"/>
        </a:p>
      </dgm:t>
    </dgm:pt>
    <dgm:pt modelId="{9592240A-A75B-4238-9621-4095227C41A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err="1" smtClean="0"/>
            <a:t>Pollutions</a:t>
          </a:r>
          <a:endParaRPr lang="de-DE" dirty="0"/>
        </a:p>
      </dgm:t>
    </dgm:pt>
    <dgm:pt modelId="{BD403569-1BE5-499F-A4FD-059BA405ED88}" type="parTrans" cxnId="{36E2D2FE-0025-4DD1-AEE2-E095D86477C6}">
      <dgm:prSet/>
      <dgm:spPr/>
      <dgm:t>
        <a:bodyPr/>
        <a:lstStyle/>
        <a:p>
          <a:endParaRPr lang="de-DE"/>
        </a:p>
      </dgm:t>
    </dgm:pt>
    <dgm:pt modelId="{F82704C4-BB93-4BBA-9336-F131C41B3DE0}" type="sibTrans" cxnId="{36E2D2FE-0025-4DD1-AEE2-E095D86477C6}">
      <dgm:prSet/>
      <dgm:spPr/>
      <dgm:t>
        <a:bodyPr/>
        <a:lstStyle/>
        <a:p>
          <a:endParaRPr lang="de-DE"/>
        </a:p>
      </dgm:t>
    </dgm:pt>
    <dgm:pt modelId="{D564861A-53D9-49F2-8C17-C3870091E91B}">
      <dgm:prSet phldrT="[Text]" custT="1"/>
      <dgm:spPr/>
      <dgm:t>
        <a:bodyPr anchor="ctr"/>
        <a:lstStyle/>
        <a:p>
          <a:r>
            <a:rPr lang="de-DE" sz="1400" dirty="0" err="1" smtClean="0"/>
            <a:t>Oil</a:t>
          </a:r>
          <a:r>
            <a:rPr lang="de-DE" sz="1400" dirty="0" smtClean="0"/>
            <a:t> </a:t>
          </a:r>
          <a:r>
            <a:rPr lang="de-DE" sz="1400" dirty="0" err="1" smtClean="0"/>
            <a:t>aerosol</a:t>
          </a:r>
          <a:r>
            <a:rPr lang="de-DE" sz="1400" dirty="0" smtClean="0"/>
            <a:t> + </a:t>
          </a:r>
          <a:r>
            <a:rPr lang="de-DE" sz="1400" dirty="0" err="1" smtClean="0"/>
            <a:t>oil</a:t>
          </a:r>
          <a:r>
            <a:rPr lang="de-DE" sz="1400" dirty="0" smtClean="0"/>
            <a:t> </a:t>
          </a:r>
          <a:r>
            <a:rPr lang="de-DE" sz="1400" dirty="0" err="1" smtClean="0"/>
            <a:t>vapor</a:t>
          </a:r>
          <a:r>
            <a:rPr lang="de-DE" sz="1400" dirty="0" smtClean="0"/>
            <a:t>?</a:t>
          </a:r>
          <a:endParaRPr lang="de-DE" sz="1400" dirty="0"/>
        </a:p>
      </dgm:t>
    </dgm:pt>
    <dgm:pt modelId="{0E9F6649-67C7-4285-92B0-D616750E73D0}" type="parTrans" cxnId="{B941C633-740C-40DD-8D18-B6F4A7EEAD42}">
      <dgm:prSet/>
      <dgm:spPr/>
      <dgm:t>
        <a:bodyPr/>
        <a:lstStyle/>
        <a:p>
          <a:endParaRPr lang="de-DE"/>
        </a:p>
      </dgm:t>
    </dgm:pt>
    <dgm:pt modelId="{180E756C-C953-4FFD-88CD-C111E8B86C04}" type="sibTrans" cxnId="{B941C633-740C-40DD-8D18-B6F4A7EEAD42}">
      <dgm:prSet/>
      <dgm:spPr/>
      <dgm:t>
        <a:bodyPr/>
        <a:lstStyle/>
        <a:p>
          <a:endParaRPr lang="de-DE"/>
        </a:p>
      </dgm:t>
    </dgm:pt>
    <dgm:pt modelId="{5C90F128-A325-4051-8FD1-A32EFEA1C3A9}">
      <dgm:prSet phldrT="[Text]" custT="1"/>
      <dgm:spPr/>
      <dgm:t>
        <a:bodyPr anchor="ctr"/>
        <a:lstStyle/>
        <a:p>
          <a:r>
            <a:rPr lang="de-DE" sz="1400" dirty="0" smtClean="0"/>
            <a:t>Liquid </a:t>
          </a:r>
          <a:r>
            <a:rPr lang="de-DE" sz="1400" dirty="0" err="1" smtClean="0"/>
            <a:t>water</a:t>
          </a:r>
          <a:r>
            <a:rPr lang="de-DE" sz="1400" dirty="0" smtClean="0"/>
            <a:t> </a:t>
          </a:r>
          <a:r>
            <a:rPr lang="de-DE" sz="1400" dirty="0" err="1" smtClean="0"/>
            <a:t>or</a:t>
          </a:r>
          <a:r>
            <a:rPr lang="de-DE" sz="1400" dirty="0" smtClean="0"/>
            <a:t> </a:t>
          </a:r>
          <a:r>
            <a:rPr lang="de-DE" sz="1400" dirty="0" err="1" smtClean="0"/>
            <a:t>aerosols</a:t>
          </a:r>
          <a:r>
            <a:rPr lang="de-DE" sz="1400" dirty="0" smtClean="0"/>
            <a:t> + </a:t>
          </a:r>
          <a:r>
            <a:rPr lang="de-DE" sz="1400" dirty="0" err="1" smtClean="0"/>
            <a:t>water</a:t>
          </a:r>
          <a:r>
            <a:rPr lang="de-DE" sz="1400" dirty="0" smtClean="0"/>
            <a:t> </a:t>
          </a:r>
          <a:r>
            <a:rPr lang="de-DE" sz="1400" dirty="0" err="1" smtClean="0"/>
            <a:t>vapor</a:t>
          </a:r>
          <a:r>
            <a:rPr lang="de-DE" sz="1400" dirty="0" smtClean="0"/>
            <a:t>?</a:t>
          </a:r>
          <a:endParaRPr lang="de-DE" sz="1400" dirty="0"/>
        </a:p>
      </dgm:t>
    </dgm:pt>
    <dgm:pt modelId="{883F55C3-F2E1-4C70-80BD-7FF08CC599E3}" type="parTrans" cxnId="{24A7AD64-115C-4B6E-B8F1-FF46C9CDCB42}">
      <dgm:prSet/>
      <dgm:spPr/>
      <dgm:t>
        <a:bodyPr/>
        <a:lstStyle/>
        <a:p>
          <a:endParaRPr lang="de-DE"/>
        </a:p>
      </dgm:t>
    </dgm:pt>
    <dgm:pt modelId="{21341A71-88F2-40B2-A948-22611288CADE}" type="sibTrans" cxnId="{24A7AD64-115C-4B6E-B8F1-FF46C9CDCB42}">
      <dgm:prSet/>
      <dgm:spPr/>
      <dgm:t>
        <a:bodyPr/>
        <a:lstStyle/>
        <a:p>
          <a:endParaRPr lang="de-DE"/>
        </a:p>
      </dgm:t>
    </dgm:pt>
    <dgm:pt modelId="{C9713D2C-8799-4DD0-8BFF-B9EF434F7274}">
      <dgm:prSet phldrT="[Text]" custT="1"/>
      <dgm:spPr/>
      <dgm:t>
        <a:bodyPr anchor="ctr"/>
        <a:lstStyle/>
        <a:p>
          <a:r>
            <a:rPr lang="de-DE" sz="1400" dirty="0" smtClean="0"/>
            <a:t>Solid </a:t>
          </a:r>
          <a:r>
            <a:rPr lang="de-DE" sz="1400" dirty="0" err="1" smtClean="0"/>
            <a:t>particles</a:t>
          </a:r>
          <a:r>
            <a:rPr lang="de-DE" sz="1400" dirty="0" smtClean="0"/>
            <a:t>?</a:t>
          </a:r>
          <a:endParaRPr lang="de-DE" sz="1400" dirty="0"/>
        </a:p>
      </dgm:t>
    </dgm:pt>
    <dgm:pt modelId="{A0646694-E361-42B3-B470-0CFDE56E4705}" type="parTrans" cxnId="{5B2D874D-5DC4-41CF-A648-A6CBA0FA6731}">
      <dgm:prSet/>
      <dgm:spPr/>
      <dgm:t>
        <a:bodyPr/>
        <a:lstStyle/>
        <a:p>
          <a:endParaRPr lang="de-DE"/>
        </a:p>
      </dgm:t>
    </dgm:pt>
    <dgm:pt modelId="{3AE535ED-73AB-4DF5-8E1C-F8F91E2295E2}" type="sibTrans" cxnId="{5B2D874D-5DC4-41CF-A648-A6CBA0FA6731}">
      <dgm:prSet/>
      <dgm:spPr/>
      <dgm:t>
        <a:bodyPr/>
        <a:lstStyle/>
        <a:p>
          <a:endParaRPr lang="de-DE"/>
        </a:p>
      </dgm:t>
    </dgm:pt>
    <dgm:pt modelId="{3A3D4971-0652-4EB7-BA8E-DC0A9FBD121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smtClean="0"/>
            <a:t>Air Quality</a:t>
          </a:r>
          <a:endParaRPr lang="de-DE" dirty="0"/>
        </a:p>
      </dgm:t>
    </dgm:pt>
    <dgm:pt modelId="{F71B163E-275F-49B7-BD39-EBD5A9DFD5D5}" type="parTrans" cxnId="{F55C7699-29CC-466F-A814-5EE7B72AD1CC}">
      <dgm:prSet/>
      <dgm:spPr/>
      <dgm:t>
        <a:bodyPr/>
        <a:lstStyle/>
        <a:p>
          <a:endParaRPr lang="de-DE"/>
        </a:p>
      </dgm:t>
    </dgm:pt>
    <dgm:pt modelId="{08A1F9B6-1309-4D30-9AD3-83986118F473}" type="sibTrans" cxnId="{F55C7699-29CC-466F-A814-5EE7B72AD1CC}">
      <dgm:prSet/>
      <dgm:spPr/>
      <dgm:t>
        <a:bodyPr/>
        <a:lstStyle/>
        <a:p>
          <a:endParaRPr lang="de-DE"/>
        </a:p>
      </dgm:t>
    </dgm:pt>
    <dgm:pt modelId="{D85677DE-F614-4FFD-9414-B126231C0BCE}">
      <dgm:prSet phldrT="[Text]" custT="1"/>
      <dgm:spPr/>
      <dgm:t>
        <a:bodyPr anchor="ctr"/>
        <a:lstStyle/>
        <a:p>
          <a:r>
            <a:rPr lang="de-DE" sz="1400" dirty="0" smtClean="0"/>
            <a:t>General </a:t>
          </a:r>
          <a:r>
            <a:rPr lang="de-DE" sz="1400" dirty="0" err="1" smtClean="0"/>
            <a:t>purpose</a:t>
          </a:r>
          <a:r>
            <a:rPr lang="de-DE" sz="1400" dirty="0" smtClean="0"/>
            <a:t>?</a:t>
          </a:r>
          <a:endParaRPr lang="de-DE" sz="1400" dirty="0"/>
        </a:p>
      </dgm:t>
    </dgm:pt>
    <dgm:pt modelId="{4DF69FAB-BD68-4D25-A27E-F9DD77061E2B}" type="parTrans" cxnId="{17BD1790-177A-4F2E-996E-A3763AF5FCD5}">
      <dgm:prSet/>
      <dgm:spPr/>
      <dgm:t>
        <a:bodyPr/>
        <a:lstStyle/>
        <a:p>
          <a:endParaRPr lang="de-DE"/>
        </a:p>
      </dgm:t>
    </dgm:pt>
    <dgm:pt modelId="{632C2242-7D3D-4B95-8A71-CAA80ABC8B12}" type="sibTrans" cxnId="{17BD1790-177A-4F2E-996E-A3763AF5FCD5}">
      <dgm:prSet/>
      <dgm:spPr/>
      <dgm:t>
        <a:bodyPr/>
        <a:lstStyle/>
        <a:p>
          <a:endParaRPr lang="de-DE"/>
        </a:p>
      </dgm:t>
    </dgm:pt>
    <dgm:pt modelId="{F99E2A38-F6A6-43A0-801C-4F947193B99D}">
      <dgm:prSet phldrT="[Text]" custT="1"/>
      <dgm:spPr/>
      <dgm:t>
        <a:bodyPr anchor="ctr"/>
        <a:lstStyle/>
        <a:p>
          <a:r>
            <a:rPr lang="de-DE" sz="1400" dirty="0" smtClean="0"/>
            <a:t>High </a:t>
          </a:r>
          <a:r>
            <a:rPr lang="de-DE" sz="1400" dirty="0" err="1" smtClean="0"/>
            <a:t>quality</a:t>
          </a:r>
          <a:r>
            <a:rPr lang="de-DE" sz="1400" dirty="0" smtClean="0"/>
            <a:t>?</a:t>
          </a:r>
          <a:endParaRPr lang="de-DE" sz="1400" dirty="0"/>
        </a:p>
      </dgm:t>
    </dgm:pt>
    <dgm:pt modelId="{FD7A8AD3-F8BD-4123-8B6F-BA7D6BBD6B22}" type="parTrans" cxnId="{1C068B88-5C42-4527-9766-1896C67B7C56}">
      <dgm:prSet/>
      <dgm:spPr/>
      <dgm:t>
        <a:bodyPr/>
        <a:lstStyle/>
        <a:p>
          <a:endParaRPr lang="de-DE"/>
        </a:p>
      </dgm:t>
    </dgm:pt>
    <dgm:pt modelId="{7DF03308-1204-4F89-8D37-7808FCCD16E7}" type="sibTrans" cxnId="{1C068B88-5C42-4527-9766-1896C67B7C56}">
      <dgm:prSet/>
      <dgm:spPr/>
      <dgm:t>
        <a:bodyPr/>
        <a:lstStyle/>
        <a:p>
          <a:endParaRPr lang="de-DE"/>
        </a:p>
      </dgm:t>
    </dgm:pt>
    <dgm:pt modelId="{737613E7-D7AD-4B56-9830-FA303E0955FC}">
      <dgm:prSet phldrT="[Text]" custT="1"/>
      <dgm:spPr/>
      <dgm:t>
        <a:bodyPr anchor="ctr"/>
        <a:lstStyle/>
        <a:p>
          <a:r>
            <a:rPr lang="de-DE" sz="1400" dirty="0" smtClean="0"/>
            <a:t>Critical </a:t>
          </a:r>
          <a:r>
            <a:rPr lang="de-DE" sz="1400" dirty="0" err="1" smtClean="0"/>
            <a:t>or</a:t>
          </a:r>
          <a:r>
            <a:rPr lang="de-DE" sz="1400" dirty="0" smtClean="0"/>
            <a:t> </a:t>
          </a:r>
          <a:r>
            <a:rPr lang="de-DE" sz="1400" dirty="0" err="1" smtClean="0"/>
            <a:t>special</a:t>
          </a:r>
          <a:r>
            <a:rPr lang="de-DE" sz="1400" dirty="0" smtClean="0"/>
            <a:t> </a:t>
          </a:r>
          <a:r>
            <a:rPr lang="de-DE" sz="1400" dirty="0" err="1" smtClean="0"/>
            <a:t>applications</a:t>
          </a:r>
          <a:r>
            <a:rPr lang="de-DE" sz="1400" dirty="0" smtClean="0"/>
            <a:t>?</a:t>
          </a:r>
          <a:endParaRPr lang="de-DE" sz="1400" dirty="0"/>
        </a:p>
      </dgm:t>
    </dgm:pt>
    <dgm:pt modelId="{4B8F9BFA-A063-42B3-910A-7A8ED8C4C47B}" type="parTrans" cxnId="{9C3B5EB0-1B4B-4C4D-A836-3E55936973B7}">
      <dgm:prSet/>
      <dgm:spPr/>
      <dgm:t>
        <a:bodyPr/>
        <a:lstStyle/>
        <a:p>
          <a:endParaRPr lang="de-DE"/>
        </a:p>
      </dgm:t>
    </dgm:pt>
    <dgm:pt modelId="{E277480B-52A5-4C84-8473-78F7D31DD1B5}" type="sibTrans" cxnId="{9C3B5EB0-1B4B-4C4D-A836-3E55936973B7}">
      <dgm:prSet/>
      <dgm:spPr/>
      <dgm:t>
        <a:bodyPr/>
        <a:lstStyle/>
        <a:p>
          <a:endParaRPr lang="de-DE"/>
        </a:p>
      </dgm:t>
    </dgm:pt>
    <dgm:pt modelId="{AFACF77E-B50D-4AA8-98C6-883390F773D6}">
      <dgm:prSet phldrT="[Text]" custT="1"/>
      <dgm:spPr/>
      <dgm:t>
        <a:bodyPr anchor="ctr"/>
        <a:lstStyle/>
        <a:p>
          <a:r>
            <a:rPr lang="de-DE" sz="1400" dirty="0" smtClean="0"/>
            <a:t>Other </a:t>
          </a:r>
          <a:r>
            <a:rPr lang="de-DE" sz="1400" dirty="0" err="1" smtClean="0"/>
            <a:t>pollutions</a:t>
          </a:r>
          <a:r>
            <a:rPr lang="de-DE" sz="1400" dirty="0" smtClean="0"/>
            <a:t> (CO</a:t>
          </a:r>
          <a:r>
            <a:rPr lang="de-DE" sz="1400" baseline="-25000" dirty="0" smtClean="0"/>
            <a:t>2</a:t>
          </a:r>
          <a:r>
            <a:rPr lang="de-DE" sz="1400" dirty="0" smtClean="0"/>
            <a:t>, </a:t>
          </a:r>
          <a:r>
            <a:rPr lang="de-DE" sz="1400" dirty="0" err="1" smtClean="0"/>
            <a:t>C</a:t>
          </a:r>
          <a:r>
            <a:rPr lang="de-DE" sz="1400" baseline="-25000" dirty="0" err="1" smtClean="0"/>
            <a:t>n</a:t>
          </a:r>
          <a:r>
            <a:rPr lang="de-DE" sz="1400" dirty="0" err="1" smtClean="0"/>
            <a:t>H</a:t>
          </a:r>
          <a:r>
            <a:rPr lang="de-DE" sz="1400" baseline="-25000" dirty="0" err="1" smtClean="0"/>
            <a:t>n</a:t>
          </a:r>
          <a:r>
            <a:rPr lang="de-DE" sz="1400" dirty="0" smtClean="0"/>
            <a:t>, etc.)</a:t>
          </a:r>
          <a:endParaRPr lang="de-DE" sz="1400" dirty="0"/>
        </a:p>
      </dgm:t>
    </dgm:pt>
    <dgm:pt modelId="{F5CF64DA-6B24-44DB-8B19-512AF9A22A6F}" type="parTrans" cxnId="{26E8BD3A-5C21-410C-90D9-7209C8A5795F}">
      <dgm:prSet/>
      <dgm:spPr/>
      <dgm:t>
        <a:bodyPr/>
        <a:lstStyle/>
        <a:p>
          <a:endParaRPr lang="de-DE"/>
        </a:p>
      </dgm:t>
    </dgm:pt>
    <dgm:pt modelId="{45D5AF0B-84EF-4D3E-AB7F-4F4499AAC1CC}" type="sibTrans" cxnId="{26E8BD3A-5C21-410C-90D9-7209C8A5795F}">
      <dgm:prSet/>
      <dgm:spPr/>
      <dgm:t>
        <a:bodyPr/>
        <a:lstStyle/>
        <a:p>
          <a:endParaRPr lang="de-DE"/>
        </a:p>
      </dgm:t>
    </dgm:pt>
    <dgm:pt modelId="{F644FD53-8092-44D1-9817-404C919A3EFF}">
      <dgm:prSet phldrT="[Text]" custT="1"/>
      <dgm:spPr/>
      <dgm:t>
        <a:bodyPr anchor="ctr"/>
        <a:lstStyle/>
        <a:p>
          <a:r>
            <a:rPr lang="de-DE" sz="1400" dirty="0" err="1" smtClean="0"/>
            <a:t>Dryers</a:t>
          </a:r>
          <a:r>
            <a:rPr lang="de-DE" sz="1400" dirty="0" smtClean="0"/>
            <a:t>: UP 2000, Classic, </a:t>
          </a:r>
          <a:r>
            <a:rPr lang="de-DE" sz="1400" dirty="0" err="1" smtClean="0"/>
            <a:t>Dryer</a:t>
          </a:r>
          <a:r>
            <a:rPr lang="de-DE" sz="1400" dirty="0" smtClean="0"/>
            <a:t> Systems?</a:t>
          </a:r>
          <a:endParaRPr lang="de-DE" sz="1400" dirty="0"/>
        </a:p>
      </dgm:t>
    </dgm:pt>
    <dgm:pt modelId="{35A31FB6-EE32-4066-A418-3CDFC9E990B0}" type="parTrans" cxnId="{D8382338-38FB-4126-B9FC-C10C64C2B1DE}">
      <dgm:prSet/>
      <dgm:spPr/>
      <dgm:t>
        <a:bodyPr/>
        <a:lstStyle/>
        <a:p>
          <a:endParaRPr lang="de-DE"/>
        </a:p>
      </dgm:t>
    </dgm:pt>
    <dgm:pt modelId="{D3D18981-32D3-44B7-9D63-0C5DF19C4C00}" type="sibTrans" cxnId="{D8382338-38FB-4126-B9FC-C10C64C2B1DE}">
      <dgm:prSet/>
      <dgm:spPr/>
      <dgm:t>
        <a:bodyPr/>
        <a:lstStyle/>
        <a:p>
          <a:endParaRPr lang="de-DE"/>
        </a:p>
      </dgm:t>
    </dgm:pt>
    <dgm:pt modelId="{5CFC4D36-F216-4807-B0BC-E2A105AECD32}" type="pres">
      <dgm:prSet presAssocID="{23631775-CF13-4406-8A54-010E02971F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8AF73D4-D25B-4428-968A-16DFD36C5B48}" type="pres">
      <dgm:prSet presAssocID="{AD566703-CAD4-4E85-9879-DB5BA022FBAC}" presName="linNode" presStyleCnt="0"/>
      <dgm:spPr/>
    </dgm:pt>
    <dgm:pt modelId="{72EC27C6-9EBC-4DD7-867A-5A8D785854C9}" type="pres">
      <dgm:prSet presAssocID="{AD566703-CAD4-4E85-9879-DB5BA022FBAC}" presName="parentShp" presStyleLbl="node1" presStyleIdx="0" presStyleCnt="4" custScaleX="68929" custLinFactNeighborX="-93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1A5C49-D908-4846-9A4A-46FDA0760535}" type="pres">
      <dgm:prSet presAssocID="{AD566703-CAD4-4E85-9879-DB5BA022FBAC}" presName="childShp" presStyleLbl="bgAccFollowNode1" presStyleIdx="0" presStyleCnt="4" custScaleX="1185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CC6B76-5C37-4108-9DBF-3487B69D0C11}" type="pres">
      <dgm:prSet presAssocID="{876C4194-8B5A-4ED9-9B01-402C5420150B}" presName="spacing" presStyleCnt="0"/>
      <dgm:spPr/>
    </dgm:pt>
    <dgm:pt modelId="{ABF2768C-EB70-43CF-B7A7-CC9E5622483B}" type="pres">
      <dgm:prSet presAssocID="{C908C4E4-CA02-47AD-934B-13FB67E6ED6C}" presName="linNode" presStyleCnt="0"/>
      <dgm:spPr/>
    </dgm:pt>
    <dgm:pt modelId="{B5E743DE-8E58-4420-8556-04F8485E1553}" type="pres">
      <dgm:prSet presAssocID="{C908C4E4-CA02-47AD-934B-13FB67E6ED6C}" presName="parentShp" presStyleLbl="node1" presStyleIdx="1" presStyleCnt="4" custScaleX="68929" custLinFactNeighborX="-93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DB0D78-D971-4B86-B774-D7091E490106}" type="pres">
      <dgm:prSet presAssocID="{C908C4E4-CA02-47AD-934B-13FB67E6ED6C}" presName="childShp" presStyleLbl="bgAccFollowNode1" presStyleIdx="1" presStyleCnt="4" custScaleX="1185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483E51-C93D-4865-A925-9D5B0F6094D8}" type="pres">
      <dgm:prSet presAssocID="{E800E878-BF7D-4122-A25D-ADFB573DA2EA}" presName="spacing" presStyleCnt="0"/>
      <dgm:spPr/>
    </dgm:pt>
    <dgm:pt modelId="{681E72DE-E31C-4479-9419-09E307577AA0}" type="pres">
      <dgm:prSet presAssocID="{9592240A-A75B-4238-9621-4095227C41A7}" presName="linNode" presStyleCnt="0"/>
      <dgm:spPr/>
    </dgm:pt>
    <dgm:pt modelId="{6E192E16-F945-4C6D-AFC5-6ACE1D0A46D6}" type="pres">
      <dgm:prSet presAssocID="{9592240A-A75B-4238-9621-4095227C41A7}" presName="parentShp" presStyleLbl="node1" presStyleIdx="2" presStyleCnt="4" custScaleX="69355" custLinFactNeighborX="-9319" custLinFactNeighborY="13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2F37D2-9AE6-4CF6-9946-6287E4C520DD}" type="pres">
      <dgm:prSet presAssocID="{9592240A-A75B-4238-9621-4095227C41A7}" presName="childShp" presStyleLbl="bgAccFollowNode1" presStyleIdx="2" presStyleCnt="4" custScaleX="118503" custScaleY="1250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67A013-1E04-4ADA-95F6-B56D439D6F5B}" type="pres">
      <dgm:prSet presAssocID="{F82704C4-BB93-4BBA-9336-F131C41B3DE0}" presName="spacing" presStyleCnt="0"/>
      <dgm:spPr/>
    </dgm:pt>
    <dgm:pt modelId="{6B733163-C4C1-410C-BF33-1C6099C920DA}" type="pres">
      <dgm:prSet presAssocID="{3A3D4971-0652-4EB7-BA8E-DC0A9FBD1218}" presName="linNode" presStyleCnt="0"/>
      <dgm:spPr/>
    </dgm:pt>
    <dgm:pt modelId="{ADF52E02-B880-4CCC-A86C-BDC2244D2879}" type="pres">
      <dgm:prSet presAssocID="{3A3D4971-0652-4EB7-BA8E-DC0A9FBD1218}" presName="parentShp" presStyleLbl="node1" presStyleIdx="3" presStyleCnt="4" custScaleX="69355" custLinFactNeighborX="-9319" custLinFactNeighborY="12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828D84-0D83-46EA-9CE1-865BDBEF3CEE}" type="pres">
      <dgm:prSet presAssocID="{3A3D4971-0652-4EB7-BA8E-DC0A9FBD1218}" presName="childShp" presStyleLbl="bgAccFollowNode1" presStyleIdx="3" presStyleCnt="4" custScaleX="1185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76E6578-4A78-4A2A-B001-303E770E01DD}" srcId="{AD566703-CAD4-4E85-9879-DB5BA022FBAC}" destId="{22536B3A-98F0-4707-BAE6-E55FB0CBD321}" srcOrd="1" destOrd="0" parTransId="{96742E70-2C34-46CB-B664-76F5C109E0AC}" sibTransId="{7317B74F-D6A7-42B4-A51D-6B500EA7CF8A}"/>
    <dgm:cxn modelId="{84DC65C5-DE6A-4A28-9ABC-A0664719DB32}" type="presOf" srcId="{F99E2A38-F6A6-43A0-801C-4F947193B99D}" destId="{06828D84-0D83-46EA-9CE1-865BDBEF3CEE}" srcOrd="0" destOrd="1" presId="urn:microsoft.com/office/officeart/2005/8/layout/vList6"/>
    <dgm:cxn modelId="{1BCE0B75-F87E-4C8C-9759-8825024EDD82}" type="presOf" srcId="{23631775-CF13-4406-8A54-010E02971FCD}" destId="{5CFC4D36-F216-4807-B0BC-E2A105AECD32}" srcOrd="0" destOrd="0" presId="urn:microsoft.com/office/officeart/2005/8/layout/vList6"/>
    <dgm:cxn modelId="{F5D20168-D4A9-44D3-AB94-B24A575D93DE}" srcId="{C908C4E4-CA02-47AD-934B-13FB67E6ED6C}" destId="{7DB1AD8B-77F9-4827-BF10-525AC18238E0}" srcOrd="0" destOrd="0" parTransId="{662E013B-0706-4C72-B3B9-06DE717A971E}" sibTransId="{42983315-816A-4219-B727-3F1B01A838DD}"/>
    <dgm:cxn modelId="{5B2D874D-5DC4-41CF-A648-A6CBA0FA6731}" srcId="{9592240A-A75B-4238-9621-4095227C41A7}" destId="{C9713D2C-8799-4DD0-8BFF-B9EF434F7274}" srcOrd="2" destOrd="0" parTransId="{A0646694-E361-42B3-B470-0CFDE56E4705}" sibTransId="{3AE535ED-73AB-4DF5-8E1C-F8F91E2295E2}"/>
    <dgm:cxn modelId="{7F7E3F3E-6DF2-43BC-A55D-CD41D0A08CC2}" type="presOf" srcId="{7DB1AD8B-77F9-4827-BF10-525AC18238E0}" destId="{A4DB0D78-D971-4B86-B774-D7091E490106}" srcOrd="0" destOrd="0" presId="urn:microsoft.com/office/officeart/2005/8/layout/vList6"/>
    <dgm:cxn modelId="{26E8BD3A-5C21-410C-90D9-7209C8A5795F}" srcId="{9592240A-A75B-4238-9621-4095227C41A7}" destId="{AFACF77E-B50D-4AA8-98C6-883390F773D6}" srcOrd="3" destOrd="0" parTransId="{F5CF64DA-6B24-44DB-8B19-512AF9A22A6F}" sibTransId="{45D5AF0B-84EF-4D3E-AB7F-4F4499AAC1CC}"/>
    <dgm:cxn modelId="{1C068B88-5C42-4527-9766-1896C67B7C56}" srcId="{3A3D4971-0652-4EB7-BA8E-DC0A9FBD1218}" destId="{F99E2A38-F6A6-43A0-801C-4F947193B99D}" srcOrd="1" destOrd="0" parTransId="{FD7A8AD3-F8BD-4123-8B6F-BA7D6BBD6B22}" sibTransId="{7DF03308-1204-4F89-8D37-7808FCCD16E7}"/>
    <dgm:cxn modelId="{BE20A0C6-2DF6-4797-B41D-9A93D7EF69F3}" type="presOf" srcId="{AFACF77E-B50D-4AA8-98C6-883390F773D6}" destId="{562F37D2-9AE6-4CF6-9946-6287E4C520DD}" srcOrd="0" destOrd="3" presId="urn:microsoft.com/office/officeart/2005/8/layout/vList6"/>
    <dgm:cxn modelId="{EA2B732E-CBA0-427E-A6D4-C9FAD4656062}" srcId="{23631775-CF13-4406-8A54-010E02971FCD}" destId="{AD566703-CAD4-4E85-9879-DB5BA022FBAC}" srcOrd="0" destOrd="0" parTransId="{0A993CDC-267F-4B97-9901-8E86455FC6AB}" sibTransId="{876C4194-8B5A-4ED9-9B01-402C5420150B}"/>
    <dgm:cxn modelId="{AAB6CCE4-3E33-479F-9DD6-A94038E06A18}" type="presOf" srcId="{D85677DE-F614-4FFD-9414-B126231C0BCE}" destId="{06828D84-0D83-46EA-9CE1-865BDBEF3CEE}" srcOrd="0" destOrd="0" presId="urn:microsoft.com/office/officeart/2005/8/layout/vList6"/>
    <dgm:cxn modelId="{93794988-F354-4FA2-A1E0-7A6E69490C63}" srcId="{23631775-CF13-4406-8A54-010E02971FCD}" destId="{C908C4E4-CA02-47AD-934B-13FB67E6ED6C}" srcOrd="1" destOrd="0" parTransId="{C2B211AA-F9F1-4E47-8D9F-562B257B0CB6}" sibTransId="{E800E878-BF7D-4122-A25D-ADFB573DA2EA}"/>
    <dgm:cxn modelId="{9C3B5EB0-1B4B-4C4D-A836-3E55936973B7}" srcId="{3A3D4971-0652-4EB7-BA8E-DC0A9FBD1218}" destId="{737613E7-D7AD-4B56-9830-FA303E0955FC}" srcOrd="2" destOrd="0" parTransId="{4B8F9BFA-A063-42B3-910A-7A8ED8C4C47B}" sibTransId="{E277480B-52A5-4C84-8473-78F7D31DD1B5}"/>
    <dgm:cxn modelId="{36E2D2FE-0025-4DD1-AEE2-E095D86477C6}" srcId="{23631775-CF13-4406-8A54-010E02971FCD}" destId="{9592240A-A75B-4238-9621-4095227C41A7}" srcOrd="2" destOrd="0" parTransId="{BD403569-1BE5-499F-A4FD-059BA405ED88}" sibTransId="{F82704C4-BB93-4BBA-9336-F131C41B3DE0}"/>
    <dgm:cxn modelId="{C98985CD-059F-4E94-A9F8-A1E53E6ECFCE}" type="presOf" srcId="{C9713D2C-8799-4DD0-8BFF-B9EF434F7274}" destId="{562F37D2-9AE6-4CF6-9946-6287E4C520DD}" srcOrd="0" destOrd="2" presId="urn:microsoft.com/office/officeart/2005/8/layout/vList6"/>
    <dgm:cxn modelId="{A7061A01-DA6C-4763-9CA2-5AE9FABF1588}" srcId="{AD566703-CAD4-4E85-9879-DB5BA022FBAC}" destId="{1225A2C2-03C9-4382-8592-0025DA5822D0}" srcOrd="0" destOrd="0" parTransId="{F8E13730-C228-45B3-BF4B-482C170AA76E}" sibTransId="{B2C724C0-14E7-4D60-A0BA-43FC566B17F1}"/>
    <dgm:cxn modelId="{CED7CFC2-27C9-472D-847A-844463EEB69A}" type="presOf" srcId="{1225A2C2-03C9-4382-8592-0025DA5822D0}" destId="{191A5C49-D908-4846-9A4A-46FDA0760535}" srcOrd="0" destOrd="0" presId="urn:microsoft.com/office/officeart/2005/8/layout/vList6"/>
    <dgm:cxn modelId="{B941C633-740C-40DD-8D18-B6F4A7EEAD42}" srcId="{9592240A-A75B-4238-9621-4095227C41A7}" destId="{D564861A-53D9-49F2-8C17-C3870091E91B}" srcOrd="0" destOrd="0" parTransId="{0E9F6649-67C7-4285-92B0-D616750E73D0}" sibTransId="{180E756C-C953-4FFD-88CD-C111E8B86C04}"/>
    <dgm:cxn modelId="{AD1A8AB5-508A-4BB6-BD8B-5B021A1D0E97}" type="presOf" srcId="{5C90F128-A325-4051-8FD1-A32EFEA1C3A9}" destId="{562F37D2-9AE6-4CF6-9946-6287E4C520DD}" srcOrd="0" destOrd="1" presId="urn:microsoft.com/office/officeart/2005/8/layout/vList6"/>
    <dgm:cxn modelId="{B9640A9B-4FA0-4080-A699-541353891CFF}" type="presOf" srcId="{22536B3A-98F0-4707-BAE6-E55FB0CBD321}" destId="{191A5C49-D908-4846-9A4A-46FDA0760535}" srcOrd="0" destOrd="1" presId="urn:microsoft.com/office/officeart/2005/8/layout/vList6"/>
    <dgm:cxn modelId="{F55C7699-29CC-466F-A814-5EE7B72AD1CC}" srcId="{23631775-CF13-4406-8A54-010E02971FCD}" destId="{3A3D4971-0652-4EB7-BA8E-DC0A9FBD1218}" srcOrd="3" destOrd="0" parTransId="{F71B163E-275F-49B7-BD39-EBD5A9DFD5D5}" sibTransId="{08A1F9B6-1309-4D30-9AD3-83986118F473}"/>
    <dgm:cxn modelId="{24A7AD64-115C-4B6E-B8F1-FF46C9CDCB42}" srcId="{9592240A-A75B-4238-9621-4095227C41A7}" destId="{5C90F128-A325-4051-8FD1-A32EFEA1C3A9}" srcOrd="1" destOrd="0" parTransId="{883F55C3-F2E1-4C70-80BD-7FF08CC599E3}" sibTransId="{21341A71-88F2-40B2-A948-22611288CADE}"/>
    <dgm:cxn modelId="{B69D8110-C3D8-4847-A484-282C7A47FF3F}" type="presOf" srcId="{F644FD53-8092-44D1-9817-404C919A3EFF}" destId="{191A5C49-D908-4846-9A4A-46FDA0760535}" srcOrd="0" destOrd="2" presId="urn:microsoft.com/office/officeart/2005/8/layout/vList6"/>
    <dgm:cxn modelId="{589A284B-F051-4842-834F-E6BC0D1D612D}" type="presOf" srcId="{9592240A-A75B-4238-9621-4095227C41A7}" destId="{6E192E16-F945-4C6D-AFC5-6ACE1D0A46D6}" srcOrd="0" destOrd="0" presId="urn:microsoft.com/office/officeart/2005/8/layout/vList6"/>
    <dgm:cxn modelId="{7970AC43-1112-4107-9E20-BA7F0FE00B1E}" type="presOf" srcId="{3D0FF482-FD90-4C5C-B78D-A9C900461B2C}" destId="{A4DB0D78-D971-4B86-B774-D7091E490106}" srcOrd="0" destOrd="1" presId="urn:microsoft.com/office/officeart/2005/8/layout/vList6"/>
    <dgm:cxn modelId="{17BD1790-177A-4F2E-996E-A3763AF5FCD5}" srcId="{3A3D4971-0652-4EB7-BA8E-DC0A9FBD1218}" destId="{D85677DE-F614-4FFD-9414-B126231C0BCE}" srcOrd="0" destOrd="0" parTransId="{4DF69FAB-BD68-4D25-A27E-F9DD77061E2B}" sibTransId="{632C2242-7D3D-4B95-8A71-CAA80ABC8B12}"/>
    <dgm:cxn modelId="{12E33826-D67B-4CBE-A204-8B2A1B1E26DB}" type="presOf" srcId="{C908C4E4-CA02-47AD-934B-13FB67E6ED6C}" destId="{B5E743DE-8E58-4420-8556-04F8485E1553}" srcOrd="0" destOrd="0" presId="urn:microsoft.com/office/officeart/2005/8/layout/vList6"/>
    <dgm:cxn modelId="{5D146CFC-0410-4BCC-91B8-52008DE983F4}" type="presOf" srcId="{AD566703-CAD4-4E85-9879-DB5BA022FBAC}" destId="{72EC27C6-9EBC-4DD7-867A-5A8D785854C9}" srcOrd="0" destOrd="0" presId="urn:microsoft.com/office/officeart/2005/8/layout/vList6"/>
    <dgm:cxn modelId="{D8382338-38FB-4126-B9FC-C10C64C2B1DE}" srcId="{AD566703-CAD4-4E85-9879-DB5BA022FBAC}" destId="{F644FD53-8092-44D1-9817-404C919A3EFF}" srcOrd="2" destOrd="0" parTransId="{35A31FB6-EE32-4066-A418-3CDFC9E990B0}" sibTransId="{D3D18981-32D3-44B7-9D63-0C5DF19C4C00}"/>
    <dgm:cxn modelId="{57D7D726-F1DD-4874-AAEE-53F4F69C4D5A}" type="presOf" srcId="{D564861A-53D9-49F2-8C17-C3870091E91B}" destId="{562F37D2-9AE6-4CF6-9946-6287E4C520DD}" srcOrd="0" destOrd="0" presId="urn:microsoft.com/office/officeart/2005/8/layout/vList6"/>
    <dgm:cxn modelId="{B7FB8675-C6EB-4C19-96BE-B20147347165}" srcId="{C908C4E4-CA02-47AD-934B-13FB67E6ED6C}" destId="{3D0FF482-FD90-4C5C-B78D-A9C900461B2C}" srcOrd="1" destOrd="0" parTransId="{CA4D99DA-412F-41D3-9220-0F1A313D329E}" sibTransId="{1A5F2B0C-D5C4-4DEE-80DB-57B2DA603951}"/>
    <dgm:cxn modelId="{BC345BDC-1422-4B23-99F6-1CC3CDA5410F}" type="presOf" srcId="{737613E7-D7AD-4B56-9830-FA303E0955FC}" destId="{06828D84-0D83-46EA-9CE1-865BDBEF3CEE}" srcOrd="0" destOrd="2" presId="urn:microsoft.com/office/officeart/2005/8/layout/vList6"/>
    <dgm:cxn modelId="{58372DB3-3894-471D-8E2C-049273DC0DE2}" type="presOf" srcId="{3A3D4971-0652-4EB7-BA8E-DC0A9FBD1218}" destId="{ADF52E02-B880-4CCC-A86C-BDC2244D2879}" srcOrd="0" destOrd="0" presId="urn:microsoft.com/office/officeart/2005/8/layout/vList6"/>
    <dgm:cxn modelId="{CDDDE305-BC52-42EB-8196-2AB27DC477DD}" type="presParOf" srcId="{5CFC4D36-F216-4807-B0BC-E2A105AECD32}" destId="{C8AF73D4-D25B-4428-968A-16DFD36C5B48}" srcOrd="0" destOrd="0" presId="urn:microsoft.com/office/officeart/2005/8/layout/vList6"/>
    <dgm:cxn modelId="{9C459133-F4E4-4DC0-8C87-4B9070029E33}" type="presParOf" srcId="{C8AF73D4-D25B-4428-968A-16DFD36C5B48}" destId="{72EC27C6-9EBC-4DD7-867A-5A8D785854C9}" srcOrd="0" destOrd="0" presId="urn:microsoft.com/office/officeart/2005/8/layout/vList6"/>
    <dgm:cxn modelId="{B036EEBC-768D-4DCE-B3E1-948C0DB727C1}" type="presParOf" srcId="{C8AF73D4-D25B-4428-968A-16DFD36C5B48}" destId="{191A5C49-D908-4846-9A4A-46FDA0760535}" srcOrd="1" destOrd="0" presId="urn:microsoft.com/office/officeart/2005/8/layout/vList6"/>
    <dgm:cxn modelId="{957117F1-C095-4E11-B723-6C10DD6D1DFB}" type="presParOf" srcId="{5CFC4D36-F216-4807-B0BC-E2A105AECD32}" destId="{2BCC6B76-5C37-4108-9DBF-3487B69D0C11}" srcOrd="1" destOrd="0" presId="urn:microsoft.com/office/officeart/2005/8/layout/vList6"/>
    <dgm:cxn modelId="{90B21A95-0DCB-4D58-AB17-346E754559DA}" type="presParOf" srcId="{5CFC4D36-F216-4807-B0BC-E2A105AECD32}" destId="{ABF2768C-EB70-43CF-B7A7-CC9E5622483B}" srcOrd="2" destOrd="0" presId="urn:microsoft.com/office/officeart/2005/8/layout/vList6"/>
    <dgm:cxn modelId="{83F55137-6D6F-4217-98D4-42709A3DD3C5}" type="presParOf" srcId="{ABF2768C-EB70-43CF-B7A7-CC9E5622483B}" destId="{B5E743DE-8E58-4420-8556-04F8485E1553}" srcOrd="0" destOrd="0" presId="urn:microsoft.com/office/officeart/2005/8/layout/vList6"/>
    <dgm:cxn modelId="{43A5BCA1-E323-4FFE-880D-8D7CA3571428}" type="presParOf" srcId="{ABF2768C-EB70-43CF-B7A7-CC9E5622483B}" destId="{A4DB0D78-D971-4B86-B774-D7091E490106}" srcOrd="1" destOrd="0" presId="urn:microsoft.com/office/officeart/2005/8/layout/vList6"/>
    <dgm:cxn modelId="{7924BA76-4065-4E00-9391-0981586627FB}" type="presParOf" srcId="{5CFC4D36-F216-4807-B0BC-E2A105AECD32}" destId="{8D483E51-C93D-4865-A925-9D5B0F6094D8}" srcOrd="3" destOrd="0" presId="urn:microsoft.com/office/officeart/2005/8/layout/vList6"/>
    <dgm:cxn modelId="{10F4B19E-A50E-4E9C-B872-68D13A70A1C5}" type="presParOf" srcId="{5CFC4D36-F216-4807-B0BC-E2A105AECD32}" destId="{681E72DE-E31C-4479-9419-09E307577AA0}" srcOrd="4" destOrd="0" presId="urn:microsoft.com/office/officeart/2005/8/layout/vList6"/>
    <dgm:cxn modelId="{E2B5B744-92A6-4AD9-AE1C-F7975446B563}" type="presParOf" srcId="{681E72DE-E31C-4479-9419-09E307577AA0}" destId="{6E192E16-F945-4C6D-AFC5-6ACE1D0A46D6}" srcOrd="0" destOrd="0" presId="urn:microsoft.com/office/officeart/2005/8/layout/vList6"/>
    <dgm:cxn modelId="{22F8B93C-72EA-4BB3-996C-8B5C0BB26BFD}" type="presParOf" srcId="{681E72DE-E31C-4479-9419-09E307577AA0}" destId="{562F37D2-9AE6-4CF6-9946-6287E4C520DD}" srcOrd="1" destOrd="0" presId="urn:microsoft.com/office/officeart/2005/8/layout/vList6"/>
    <dgm:cxn modelId="{1779A3F0-31BE-42E3-8D61-B1122C77BA1A}" type="presParOf" srcId="{5CFC4D36-F216-4807-B0BC-E2A105AECD32}" destId="{6967A013-1E04-4ADA-95F6-B56D439D6F5B}" srcOrd="5" destOrd="0" presId="urn:microsoft.com/office/officeart/2005/8/layout/vList6"/>
    <dgm:cxn modelId="{2AF53086-E4B8-4566-A8C9-F598185F78D2}" type="presParOf" srcId="{5CFC4D36-F216-4807-B0BC-E2A105AECD32}" destId="{6B733163-C4C1-410C-BF33-1C6099C920DA}" srcOrd="6" destOrd="0" presId="urn:microsoft.com/office/officeart/2005/8/layout/vList6"/>
    <dgm:cxn modelId="{ECC9B5EF-AA34-4A53-8567-E83ADF1EAF09}" type="presParOf" srcId="{6B733163-C4C1-410C-BF33-1C6099C920DA}" destId="{ADF52E02-B880-4CCC-A86C-BDC2244D2879}" srcOrd="0" destOrd="0" presId="urn:microsoft.com/office/officeart/2005/8/layout/vList6"/>
    <dgm:cxn modelId="{6C2081FC-95C5-48F8-8AC2-AF602CA1E7F1}" type="presParOf" srcId="{6B733163-C4C1-410C-BF33-1C6099C920DA}" destId="{06828D84-0D83-46EA-9CE1-865BDBEF3CEE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CAC89-3A12-4A34-8FF7-E02C351B7191}">
      <dsp:nvSpPr>
        <dsp:cNvPr id="0" name=""/>
        <dsp:cNvSpPr/>
      </dsp:nvSpPr>
      <dsp:spPr>
        <a:xfrm>
          <a:off x="1246" y="224762"/>
          <a:ext cx="1432801" cy="7164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Compressed Air Generation</a:t>
          </a:r>
          <a:endParaRPr lang="de-DE" sz="1600" kern="1200" dirty="0"/>
        </a:p>
      </dsp:txBody>
      <dsp:txXfrm>
        <a:off x="22229" y="245745"/>
        <a:ext cx="1390835" cy="674434"/>
      </dsp:txXfrm>
    </dsp:sp>
    <dsp:sp modelId="{5EB730A6-E5FB-4072-9B4B-0CB7DDB40CA4}">
      <dsp:nvSpPr>
        <dsp:cNvPr id="0" name=""/>
        <dsp:cNvSpPr/>
      </dsp:nvSpPr>
      <dsp:spPr>
        <a:xfrm>
          <a:off x="144526" y="941162"/>
          <a:ext cx="143280" cy="537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300"/>
              </a:lnTo>
              <a:lnTo>
                <a:pt x="143280" y="5373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FF362-3EE1-4486-A869-5876A8EBB2A7}">
      <dsp:nvSpPr>
        <dsp:cNvPr id="0" name=""/>
        <dsp:cNvSpPr/>
      </dsp:nvSpPr>
      <dsp:spPr>
        <a:xfrm>
          <a:off x="287806" y="1120263"/>
          <a:ext cx="1146241" cy="71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Oil</a:t>
          </a:r>
          <a:r>
            <a:rPr lang="de-DE" sz="1400" kern="1200" dirty="0" smtClean="0"/>
            <a:t>- </a:t>
          </a:r>
          <a:r>
            <a:rPr lang="de-DE" sz="1400" kern="1200" dirty="0" err="1" smtClean="0"/>
            <a:t>lubricated</a:t>
          </a:r>
          <a:endParaRPr lang="de-DE" sz="1400" kern="1200" dirty="0"/>
        </a:p>
      </dsp:txBody>
      <dsp:txXfrm>
        <a:off x="308789" y="1141246"/>
        <a:ext cx="1104275" cy="674434"/>
      </dsp:txXfrm>
    </dsp:sp>
    <dsp:sp modelId="{25333B41-B366-4595-BFE7-D78969A4946C}">
      <dsp:nvSpPr>
        <dsp:cNvPr id="0" name=""/>
        <dsp:cNvSpPr/>
      </dsp:nvSpPr>
      <dsp:spPr>
        <a:xfrm>
          <a:off x="144526" y="941162"/>
          <a:ext cx="143280" cy="143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801"/>
              </a:lnTo>
              <a:lnTo>
                <a:pt x="143280" y="1432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93862-5AD5-4050-A9FC-5329C0659264}">
      <dsp:nvSpPr>
        <dsp:cNvPr id="0" name=""/>
        <dsp:cNvSpPr/>
      </dsp:nvSpPr>
      <dsp:spPr>
        <a:xfrm>
          <a:off x="287806" y="2015764"/>
          <a:ext cx="1146241" cy="71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Oil-free</a:t>
          </a:r>
          <a:endParaRPr lang="de-DE" sz="1400" kern="1200" dirty="0"/>
        </a:p>
      </dsp:txBody>
      <dsp:txXfrm>
        <a:off x="308789" y="2036747"/>
        <a:ext cx="1104275" cy="674434"/>
      </dsp:txXfrm>
    </dsp:sp>
    <dsp:sp modelId="{FFB4EA53-9570-4B4B-9246-784ECE7353F5}">
      <dsp:nvSpPr>
        <dsp:cNvPr id="0" name=""/>
        <dsp:cNvSpPr/>
      </dsp:nvSpPr>
      <dsp:spPr>
        <a:xfrm>
          <a:off x="1792248" y="224762"/>
          <a:ext cx="1432801" cy="7164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Compressed Air </a:t>
          </a:r>
          <a:r>
            <a:rPr lang="de-DE" sz="1600" kern="1200" dirty="0" err="1" smtClean="0"/>
            <a:t>Capacity</a:t>
          </a:r>
          <a:endParaRPr lang="de-DE" sz="1600" kern="1200" dirty="0"/>
        </a:p>
      </dsp:txBody>
      <dsp:txXfrm>
        <a:off x="1813231" y="245745"/>
        <a:ext cx="1390835" cy="674434"/>
      </dsp:txXfrm>
    </dsp:sp>
    <dsp:sp modelId="{200014FC-24AC-48A9-BD60-5164AF16716B}">
      <dsp:nvSpPr>
        <dsp:cNvPr id="0" name=""/>
        <dsp:cNvSpPr/>
      </dsp:nvSpPr>
      <dsp:spPr>
        <a:xfrm>
          <a:off x="1935528" y="941162"/>
          <a:ext cx="143280" cy="537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300"/>
              </a:lnTo>
              <a:lnTo>
                <a:pt x="143280" y="5373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0D78D-D7E2-4084-AEBD-269A9601840C}">
      <dsp:nvSpPr>
        <dsp:cNvPr id="0" name=""/>
        <dsp:cNvSpPr/>
      </dsp:nvSpPr>
      <dsp:spPr>
        <a:xfrm>
          <a:off x="2078808" y="1120263"/>
          <a:ext cx="1146241" cy="71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Volume </a:t>
          </a:r>
          <a:r>
            <a:rPr lang="de-DE" sz="1400" kern="1200" dirty="0" err="1" smtClean="0"/>
            <a:t>flow</a:t>
          </a:r>
          <a:endParaRPr lang="de-DE" sz="1400" kern="1200" dirty="0"/>
        </a:p>
      </dsp:txBody>
      <dsp:txXfrm>
        <a:off x="2099791" y="1141246"/>
        <a:ext cx="1104275" cy="674434"/>
      </dsp:txXfrm>
    </dsp:sp>
    <dsp:sp modelId="{7F58B197-7029-4350-8093-8F74BE9F0277}">
      <dsp:nvSpPr>
        <dsp:cNvPr id="0" name=""/>
        <dsp:cNvSpPr/>
      </dsp:nvSpPr>
      <dsp:spPr>
        <a:xfrm>
          <a:off x="3583250" y="224762"/>
          <a:ext cx="1432801" cy="7164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Ambient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Conditions</a:t>
          </a:r>
          <a:endParaRPr lang="de-DE" sz="1600" kern="1200" dirty="0"/>
        </a:p>
      </dsp:txBody>
      <dsp:txXfrm>
        <a:off x="3604233" y="245745"/>
        <a:ext cx="1390835" cy="674434"/>
      </dsp:txXfrm>
    </dsp:sp>
    <dsp:sp modelId="{132CEF5E-A078-4681-A52A-6502792A029C}">
      <dsp:nvSpPr>
        <dsp:cNvPr id="0" name=""/>
        <dsp:cNvSpPr/>
      </dsp:nvSpPr>
      <dsp:spPr>
        <a:xfrm>
          <a:off x="3726530" y="941162"/>
          <a:ext cx="143280" cy="537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300"/>
              </a:lnTo>
              <a:lnTo>
                <a:pt x="143280" y="5373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56D7E-F245-423C-B2FF-16DD245E45CD}">
      <dsp:nvSpPr>
        <dsp:cNvPr id="0" name=""/>
        <dsp:cNvSpPr/>
      </dsp:nvSpPr>
      <dsp:spPr>
        <a:xfrm>
          <a:off x="3869811" y="1120263"/>
          <a:ext cx="1146241" cy="71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Temperature</a:t>
          </a:r>
          <a:r>
            <a:rPr lang="de-DE" sz="1400" kern="1200" dirty="0" smtClean="0"/>
            <a:t> &gt;+3</a:t>
          </a:r>
          <a:r>
            <a:rPr lang="de-DE" sz="1400" kern="1200" dirty="0" smtClean="0">
              <a:latin typeface="Arial"/>
              <a:cs typeface="Arial"/>
            </a:rPr>
            <a:t>ºC</a:t>
          </a:r>
          <a:endParaRPr lang="de-DE" sz="1400" kern="1200" dirty="0"/>
        </a:p>
      </dsp:txBody>
      <dsp:txXfrm>
        <a:off x="3890794" y="1141246"/>
        <a:ext cx="1104275" cy="674434"/>
      </dsp:txXfrm>
    </dsp:sp>
    <dsp:sp modelId="{0859F8C5-A967-479D-93AE-68312FABC054}">
      <dsp:nvSpPr>
        <dsp:cNvPr id="0" name=""/>
        <dsp:cNvSpPr/>
      </dsp:nvSpPr>
      <dsp:spPr>
        <a:xfrm>
          <a:off x="3726530" y="941162"/>
          <a:ext cx="143280" cy="143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801"/>
              </a:lnTo>
              <a:lnTo>
                <a:pt x="143280" y="1432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8B8B9-F4AF-43A6-A0B2-59D4130D2F02}">
      <dsp:nvSpPr>
        <dsp:cNvPr id="0" name=""/>
        <dsp:cNvSpPr/>
      </dsp:nvSpPr>
      <dsp:spPr>
        <a:xfrm>
          <a:off x="3869811" y="2015764"/>
          <a:ext cx="1146241" cy="71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Temperature</a:t>
          </a:r>
          <a:r>
            <a:rPr lang="de-DE" sz="1400" kern="1200" dirty="0" smtClean="0"/>
            <a:t> </a:t>
          </a:r>
          <a:r>
            <a:rPr lang="de-DE" sz="1400" kern="1200" dirty="0" smtClean="0">
              <a:latin typeface="Arial"/>
              <a:cs typeface="Arial"/>
            </a:rPr>
            <a:t>≤</a:t>
          </a:r>
          <a:r>
            <a:rPr lang="de-DE" sz="1400" kern="1200" dirty="0" smtClean="0"/>
            <a:t>+3</a:t>
          </a:r>
          <a:r>
            <a:rPr lang="de-DE" sz="1400" kern="1200" dirty="0" smtClean="0">
              <a:latin typeface="Arial"/>
              <a:cs typeface="Arial"/>
            </a:rPr>
            <a:t>ºC</a:t>
          </a:r>
          <a:endParaRPr lang="de-DE" sz="1400" kern="1200" dirty="0"/>
        </a:p>
      </dsp:txBody>
      <dsp:txXfrm>
        <a:off x="3890794" y="2036747"/>
        <a:ext cx="1104275" cy="674434"/>
      </dsp:txXfrm>
    </dsp:sp>
    <dsp:sp modelId="{A774E418-5F8D-4708-9D04-48562CC77E23}">
      <dsp:nvSpPr>
        <dsp:cNvPr id="0" name=""/>
        <dsp:cNvSpPr/>
      </dsp:nvSpPr>
      <dsp:spPr>
        <a:xfrm>
          <a:off x="5374252" y="224762"/>
          <a:ext cx="1432801" cy="7164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Operating </a:t>
          </a:r>
          <a:r>
            <a:rPr lang="de-DE" sz="1600" kern="1200" dirty="0" err="1" smtClean="0"/>
            <a:t>Conditions</a:t>
          </a:r>
          <a:endParaRPr lang="de-DE" sz="1600" kern="1200" dirty="0"/>
        </a:p>
      </dsp:txBody>
      <dsp:txXfrm>
        <a:off x="5395235" y="245745"/>
        <a:ext cx="1390835" cy="674434"/>
      </dsp:txXfrm>
    </dsp:sp>
    <dsp:sp modelId="{A9856B8B-5F02-411E-A10B-E217538A7D07}">
      <dsp:nvSpPr>
        <dsp:cNvPr id="0" name=""/>
        <dsp:cNvSpPr/>
      </dsp:nvSpPr>
      <dsp:spPr>
        <a:xfrm>
          <a:off x="5517532" y="941162"/>
          <a:ext cx="143280" cy="537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300"/>
              </a:lnTo>
              <a:lnTo>
                <a:pt x="143280" y="5373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F06FB-0BA5-4969-875D-9359FE3DEED7}">
      <dsp:nvSpPr>
        <dsp:cNvPr id="0" name=""/>
        <dsp:cNvSpPr/>
      </dsp:nvSpPr>
      <dsp:spPr>
        <a:xfrm>
          <a:off x="5660813" y="1120263"/>
          <a:ext cx="1146241" cy="71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Pressure</a:t>
          </a:r>
          <a:endParaRPr lang="de-DE" sz="1400" kern="1200" dirty="0"/>
        </a:p>
      </dsp:txBody>
      <dsp:txXfrm>
        <a:off x="5681796" y="1141246"/>
        <a:ext cx="1104275" cy="674434"/>
      </dsp:txXfrm>
    </dsp:sp>
    <dsp:sp modelId="{69B821D5-7A80-4177-9121-5203EE96DDBA}">
      <dsp:nvSpPr>
        <dsp:cNvPr id="0" name=""/>
        <dsp:cNvSpPr/>
      </dsp:nvSpPr>
      <dsp:spPr>
        <a:xfrm>
          <a:off x="5517532" y="941162"/>
          <a:ext cx="143280" cy="143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801"/>
              </a:lnTo>
              <a:lnTo>
                <a:pt x="143280" y="1432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5DEAE-1138-4AD9-8CDF-624BBD5BD9F0}">
      <dsp:nvSpPr>
        <dsp:cNvPr id="0" name=""/>
        <dsp:cNvSpPr/>
      </dsp:nvSpPr>
      <dsp:spPr>
        <a:xfrm>
          <a:off x="5660813" y="2015764"/>
          <a:ext cx="1146241" cy="71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Temperature</a:t>
          </a:r>
          <a:endParaRPr lang="de-DE" sz="1400" kern="1200" dirty="0"/>
        </a:p>
      </dsp:txBody>
      <dsp:txXfrm>
        <a:off x="5681796" y="2036747"/>
        <a:ext cx="1104275" cy="674434"/>
      </dsp:txXfrm>
    </dsp:sp>
    <dsp:sp modelId="{88BA1ACD-D75E-4DF9-AE7B-E8D0B322CDC1}">
      <dsp:nvSpPr>
        <dsp:cNvPr id="0" name=""/>
        <dsp:cNvSpPr/>
      </dsp:nvSpPr>
      <dsp:spPr>
        <a:xfrm>
          <a:off x="5517532" y="941162"/>
          <a:ext cx="143280" cy="232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302"/>
              </a:lnTo>
              <a:lnTo>
                <a:pt x="143280" y="2328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71533-048A-43DA-A5C3-688939E7323C}">
      <dsp:nvSpPr>
        <dsp:cNvPr id="0" name=""/>
        <dsp:cNvSpPr/>
      </dsp:nvSpPr>
      <dsp:spPr>
        <a:xfrm>
          <a:off x="5660813" y="2911265"/>
          <a:ext cx="1146241" cy="71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Customer </a:t>
          </a:r>
          <a:r>
            <a:rPr lang="de-DE" sz="1400" kern="1200" dirty="0" err="1" smtClean="0"/>
            <a:t>specific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requirements</a:t>
          </a:r>
          <a:endParaRPr lang="de-DE" sz="1400" kern="1200" dirty="0"/>
        </a:p>
      </dsp:txBody>
      <dsp:txXfrm>
        <a:off x="5681796" y="2932248"/>
        <a:ext cx="1104275" cy="67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5C49-D908-4846-9A4A-46FDA0760535}">
      <dsp:nvSpPr>
        <dsp:cNvPr id="0" name=""/>
        <dsp:cNvSpPr/>
      </dsp:nvSpPr>
      <dsp:spPr>
        <a:xfrm>
          <a:off x="1545185" y="466"/>
          <a:ext cx="3891122" cy="9414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Filters/Separators: DF, AG, SG?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err="1" smtClean="0"/>
            <a:t>Dryers</a:t>
          </a:r>
          <a:r>
            <a:rPr lang="de-DE" sz="1400" kern="1200" dirty="0" smtClean="0"/>
            <a:t>: </a:t>
          </a:r>
          <a:r>
            <a:rPr lang="de-DE" sz="1400" kern="1200" dirty="0" err="1" smtClean="0"/>
            <a:t>Buran</a:t>
          </a:r>
          <a:r>
            <a:rPr lang="de-DE" sz="1400" kern="1200" dirty="0" smtClean="0"/>
            <a:t>, Boreas, </a:t>
          </a:r>
          <a:r>
            <a:rPr lang="de-DE" sz="1400" kern="1200" dirty="0" err="1" smtClean="0"/>
            <a:t>Brisa</a:t>
          </a:r>
          <a:r>
            <a:rPr lang="de-DE" sz="1400" kern="1200" dirty="0" smtClean="0"/>
            <a:t>? 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err="1" smtClean="0"/>
            <a:t>Dryers</a:t>
          </a:r>
          <a:r>
            <a:rPr lang="de-DE" sz="1400" kern="1200" dirty="0" smtClean="0"/>
            <a:t>: UP 2000, Classic, </a:t>
          </a:r>
          <a:r>
            <a:rPr lang="de-DE" sz="1400" kern="1200" dirty="0" err="1" smtClean="0"/>
            <a:t>Dryer</a:t>
          </a:r>
          <a:r>
            <a:rPr lang="de-DE" sz="1400" kern="1200" dirty="0" smtClean="0"/>
            <a:t> Systems?</a:t>
          </a:r>
          <a:endParaRPr lang="de-DE" sz="1400" kern="1200" dirty="0"/>
        </a:p>
      </dsp:txBody>
      <dsp:txXfrm>
        <a:off x="1545185" y="118143"/>
        <a:ext cx="3538092" cy="706059"/>
      </dsp:txXfrm>
    </dsp:sp>
    <dsp:sp modelId="{72EC27C6-9EBC-4DD7-867A-5A8D785854C9}">
      <dsp:nvSpPr>
        <dsp:cNvPr id="0" name=""/>
        <dsp:cNvSpPr/>
      </dsp:nvSpPr>
      <dsp:spPr>
        <a:xfrm>
          <a:off x="0" y="466"/>
          <a:ext cx="1508885" cy="941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Air Flow</a:t>
          </a:r>
          <a:endParaRPr lang="de-DE" sz="1700" kern="1200" dirty="0"/>
        </a:p>
      </dsp:txBody>
      <dsp:txXfrm>
        <a:off x="45956" y="46422"/>
        <a:ext cx="1416973" cy="849501"/>
      </dsp:txXfrm>
    </dsp:sp>
    <dsp:sp modelId="{A4DB0D78-D971-4B86-B774-D7091E490106}">
      <dsp:nvSpPr>
        <dsp:cNvPr id="0" name=""/>
        <dsp:cNvSpPr/>
      </dsp:nvSpPr>
      <dsp:spPr>
        <a:xfrm>
          <a:off x="1545185" y="1036021"/>
          <a:ext cx="3891122" cy="9414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After-cooler  UFK-W / UFK-L </a:t>
          </a:r>
          <a:r>
            <a:rPr lang="de-DE" sz="1400" kern="1200" dirty="0" err="1" smtClean="0"/>
            <a:t>needed</a:t>
          </a:r>
          <a:r>
            <a:rPr lang="de-DE" sz="1400" kern="1200" dirty="0" smtClean="0"/>
            <a:t>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Air Receiver </a:t>
          </a:r>
          <a:r>
            <a:rPr lang="de-DE" sz="1400" kern="1200" dirty="0" err="1" smtClean="0"/>
            <a:t>Vessel</a:t>
          </a:r>
          <a:r>
            <a:rPr lang="de-DE" sz="1400" kern="1200" dirty="0" smtClean="0"/>
            <a:t>?</a:t>
          </a:r>
          <a:endParaRPr lang="de-DE" sz="1400" kern="1200" dirty="0"/>
        </a:p>
      </dsp:txBody>
      <dsp:txXfrm>
        <a:off x="1545185" y="1153698"/>
        <a:ext cx="3538092" cy="706059"/>
      </dsp:txXfrm>
    </dsp:sp>
    <dsp:sp modelId="{B5E743DE-8E58-4420-8556-04F8485E1553}">
      <dsp:nvSpPr>
        <dsp:cNvPr id="0" name=""/>
        <dsp:cNvSpPr/>
      </dsp:nvSpPr>
      <dsp:spPr>
        <a:xfrm>
          <a:off x="0" y="1036021"/>
          <a:ext cx="1508885" cy="941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Air </a:t>
          </a:r>
          <a:r>
            <a:rPr lang="de-DE" sz="1700" kern="1200" dirty="0" err="1" smtClean="0"/>
            <a:t>Temperature</a:t>
          </a:r>
          <a:endParaRPr lang="de-DE" sz="1700" kern="1200" dirty="0"/>
        </a:p>
      </dsp:txBody>
      <dsp:txXfrm>
        <a:off x="45956" y="1081977"/>
        <a:ext cx="1416973" cy="849501"/>
      </dsp:txXfrm>
    </dsp:sp>
    <dsp:sp modelId="{562F37D2-9AE6-4CF6-9946-6287E4C520DD}">
      <dsp:nvSpPr>
        <dsp:cNvPr id="0" name=""/>
        <dsp:cNvSpPr/>
      </dsp:nvSpPr>
      <dsp:spPr>
        <a:xfrm>
          <a:off x="1551006" y="2071575"/>
          <a:ext cx="3887322" cy="11768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err="1" smtClean="0"/>
            <a:t>Oil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aerosol</a:t>
          </a:r>
          <a:r>
            <a:rPr lang="de-DE" sz="1400" kern="1200" dirty="0" smtClean="0"/>
            <a:t> + </a:t>
          </a:r>
          <a:r>
            <a:rPr lang="de-DE" sz="1400" kern="1200" dirty="0" err="1" smtClean="0"/>
            <a:t>oil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vapor</a:t>
          </a:r>
          <a:r>
            <a:rPr lang="de-DE" sz="1400" kern="1200" dirty="0" smtClean="0"/>
            <a:t>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Liquid </a:t>
          </a:r>
          <a:r>
            <a:rPr lang="de-DE" sz="1400" kern="1200" dirty="0" err="1" smtClean="0"/>
            <a:t>water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or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aerosols</a:t>
          </a:r>
          <a:r>
            <a:rPr lang="de-DE" sz="1400" kern="1200" dirty="0" smtClean="0"/>
            <a:t> + </a:t>
          </a:r>
          <a:r>
            <a:rPr lang="de-DE" sz="1400" kern="1200" dirty="0" err="1" smtClean="0"/>
            <a:t>water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vapor</a:t>
          </a:r>
          <a:r>
            <a:rPr lang="de-DE" sz="1400" kern="1200" dirty="0" smtClean="0"/>
            <a:t>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Solid </a:t>
          </a:r>
          <a:r>
            <a:rPr lang="de-DE" sz="1400" kern="1200" dirty="0" err="1" smtClean="0"/>
            <a:t>particles</a:t>
          </a:r>
          <a:r>
            <a:rPr lang="de-DE" sz="1400" kern="1200" dirty="0" smtClean="0"/>
            <a:t>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Other </a:t>
          </a:r>
          <a:r>
            <a:rPr lang="de-DE" sz="1400" kern="1200" dirty="0" err="1" smtClean="0"/>
            <a:t>pollutions</a:t>
          </a:r>
          <a:r>
            <a:rPr lang="de-DE" sz="1400" kern="1200" dirty="0" smtClean="0"/>
            <a:t> (CO</a:t>
          </a:r>
          <a:r>
            <a:rPr lang="de-DE" sz="1400" kern="1200" baseline="-25000" dirty="0" smtClean="0"/>
            <a:t>2</a:t>
          </a:r>
          <a:r>
            <a:rPr lang="de-DE" sz="1400" kern="1200" dirty="0" smtClean="0"/>
            <a:t>, </a:t>
          </a:r>
          <a:r>
            <a:rPr lang="de-DE" sz="1400" kern="1200" dirty="0" err="1" smtClean="0"/>
            <a:t>C</a:t>
          </a:r>
          <a:r>
            <a:rPr lang="de-DE" sz="1400" kern="1200" baseline="-25000" dirty="0" err="1" smtClean="0"/>
            <a:t>n</a:t>
          </a:r>
          <a:r>
            <a:rPr lang="de-DE" sz="1400" kern="1200" dirty="0" err="1" smtClean="0"/>
            <a:t>H</a:t>
          </a:r>
          <a:r>
            <a:rPr lang="de-DE" sz="1400" kern="1200" baseline="-25000" dirty="0" err="1" smtClean="0"/>
            <a:t>n</a:t>
          </a:r>
          <a:r>
            <a:rPr lang="de-DE" sz="1400" kern="1200" dirty="0" smtClean="0"/>
            <a:t>, etc.)</a:t>
          </a:r>
          <a:endParaRPr lang="de-DE" sz="1400" kern="1200" dirty="0"/>
        </a:p>
      </dsp:txBody>
      <dsp:txXfrm>
        <a:off x="1551006" y="2218685"/>
        <a:ext cx="3445992" cy="882659"/>
      </dsp:txXfrm>
    </dsp:sp>
    <dsp:sp modelId="{6E192E16-F945-4C6D-AFC5-6ACE1D0A46D6}">
      <dsp:nvSpPr>
        <dsp:cNvPr id="0" name=""/>
        <dsp:cNvSpPr/>
      </dsp:nvSpPr>
      <dsp:spPr>
        <a:xfrm>
          <a:off x="0" y="2201895"/>
          <a:ext cx="1516728" cy="941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err="1" smtClean="0"/>
            <a:t>Pollutions</a:t>
          </a:r>
          <a:endParaRPr lang="de-DE" sz="1700" kern="1200" dirty="0"/>
        </a:p>
      </dsp:txBody>
      <dsp:txXfrm>
        <a:off x="45956" y="2247851"/>
        <a:ext cx="1424816" cy="849501"/>
      </dsp:txXfrm>
    </dsp:sp>
    <dsp:sp modelId="{06828D84-0D83-46EA-9CE1-865BDBEF3CEE}">
      <dsp:nvSpPr>
        <dsp:cNvPr id="0" name=""/>
        <dsp:cNvSpPr/>
      </dsp:nvSpPr>
      <dsp:spPr>
        <a:xfrm>
          <a:off x="1549848" y="3342596"/>
          <a:ext cx="3891122" cy="9414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General </a:t>
          </a:r>
          <a:r>
            <a:rPr lang="de-DE" sz="1400" kern="1200" dirty="0" err="1" smtClean="0"/>
            <a:t>purpose</a:t>
          </a:r>
          <a:r>
            <a:rPr lang="de-DE" sz="1400" kern="1200" dirty="0" smtClean="0"/>
            <a:t>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High </a:t>
          </a:r>
          <a:r>
            <a:rPr lang="de-DE" sz="1400" kern="1200" dirty="0" err="1" smtClean="0"/>
            <a:t>quality</a:t>
          </a:r>
          <a:r>
            <a:rPr lang="de-DE" sz="1400" kern="1200" dirty="0" smtClean="0"/>
            <a:t>?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Critical </a:t>
          </a:r>
          <a:r>
            <a:rPr lang="de-DE" sz="1400" kern="1200" dirty="0" err="1" smtClean="0"/>
            <a:t>or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special</a:t>
          </a:r>
          <a:r>
            <a:rPr lang="de-DE" sz="1400" kern="1200" dirty="0" smtClean="0"/>
            <a:t> </a:t>
          </a:r>
          <a:r>
            <a:rPr lang="de-DE" sz="1400" kern="1200" dirty="0" err="1" smtClean="0"/>
            <a:t>applications</a:t>
          </a:r>
          <a:r>
            <a:rPr lang="de-DE" sz="1400" kern="1200" dirty="0" smtClean="0"/>
            <a:t>?</a:t>
          </a:r>
          <a:endParaRPr lang="de-DE" sz="1400" kern="1200" dirty="0"/>
        </a:p>
      </dsp:txBody>
      <dsp:txXfrm>
        <a:off x="1549848" y="3460273"/>
        <a:ext cx="3538092" cy="706059"/>
      </dsp:txXfrm>
    </dsp:sp>
    <dsp:sp modelId="{ADF52E02-B880-4CCC-A86C-BDC2244D2879}">
      <dsp:nvSpPr>
        <dsp:cNvPr id="0" name=""/>
        <dsp:cNvSpPr/>
      </dsp:nvSpPr>
      <dsp:spPr>
        <a:xfrm>
          <a:off x="0" y="3343062"/>
          <a:ext cx="1518210" cy="941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Air Quality</a:t>
          </a:r>
          <a:endParaRPr lang="de-DE" sz="1700" kern="1200" dirty="0"/>
        </a:p>
      </dsp:txBody>
      <dsp:txXfrm>
        <a:off x="45956" y="3389018"/>
        <a:ext cx="1426298" cy="84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123ADC0-6F9F-46B3-A507-0E7786335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1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4C572911-998B-4C1E-967C-9394D075B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06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4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14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15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17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18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19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20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21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22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23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25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5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26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27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28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29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30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31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32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33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34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35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6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36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37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38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39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40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41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42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44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45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7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9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10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11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12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DAD33-C430-4EAB-992A-7AFBF935839E}" type="slidenum">
              <a:rPr lang="de-DE"/>
              <a:pPr/>
              <a:t>13</a:t>
            </a:fld>
            <a:endParaRPr lang="de-DE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1219200"/>
            <a:ext cx="6705600" cy="381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133600"/>
            <a:ext cx="6400800" cy="1828800"/>
          </a:xfrm>
        </p:spPr>
        <p:txBody>
          <a:bodyPr/>
          <a:lstStyle>
            <a:lvl1pPr marL="0" indent="0">
              <a:buFont typeface="Arial" charset="0"/>
              <a:buNone/>
              <a:defRPr sz="4800" b="1">
                <a:solidFill>
                  <a:srgbClr val="0081C6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16764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48768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52600" y="1447800"/>
            <a:ext cx="3276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276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752600" y="3048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752600" y="1447800"/>
            <a:ext cx="670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1C6"/>
          </a:solidFill>
          <a:latin typeface="Arial" charset="0"/>
          <a:ea typeface="ＭＳ Ｐゴシック" pitchFamily="1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3200">
          <a:solidFill>
            <a:srgbClr val="00457C"/>
          </a:solidFill>
          <a:latin typeface="+mn-lt"/>
          <a:ea typeface="+mn-ea"/>
          <a:cs typeface="ＭＳ Ｐゴシック"/>
        </a:defRPr>
      </a:lvl1pPr>
      <a:lvl2pPr marL="515938" indent="-1714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Times" pitchFamily="18" charset="0"/>
        <a:buChar char="•"/>
        <a:defRPr sz="2800">
          <a:solidFill>
            <a:srgbClr val="5C6F7B"/>
          </a:solidFill>
          <a:latin typeface="+mn-lt"/>
          <a:ea typeface="+mn-ea"/>
          <a:cs typeface="ＭＳ Ｐゴシック"/>
        </a:defRPr>
      </a:lvl2pPr>
      <a:lvl3pPr marL="739775" indent="-109538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 sz="2400">
          <a:solidFill>
            <a:srgbClr val="5C6F7B"/>
          </a:solidFill>
          <a:latin typeface="+mn-lt"/>
          <a:ea typeface="+mn-ea"/>
          <a:cs typeface="ＭＳ Ｐゴシック"/>
        </a:defRPr>
      </a:lvl3pPr>
      <a:lvl4pPr marL="1025525" indent="-111125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 sz="2000">
          <a:solidFill>
            <a:srgbClr val="5C6F7B"/>
          </a:solidFill>
          <a:latin typeface="+mn-lt"/>
          <a:ea typeface="+mn-ea"/>
          <a:cs typeface="ＭＳ Ｐゴシック"/>
        </a:defRPr>
      </a:lvl4pPr>
      <a:lvl5pPr marL="1377950" indent="-119063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>
          <a:solidFill>
            <a:srgbClr val="5C6F7B"/>
          </a:solidFill>
          <a:latin typeface="+mn-lt"/>
          <a:ea typeface="+mn-ea"/>
          <a:cs typeface="ＭＳ Ｐゴシック"/>
        </a:defRPr>
      </a:lvl5pPr>
      <a:lvl6pPr marL="1835150" indent="-119063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-"/>
        <a:defRPr>
          <a:solidFill>
            <a:srgbClr val="5C6F7B"/>
          </a:solidFill>
          <a:latin typeface="+mn-lt"/>
          <a:ea typeface="+mn-ea"/>
        </a:defRPr>
      </a:lvl6pPr>
      <a:lvl7pPr marL="2292350" indent="-119063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-"/>
        <a:defRPr>
          <a:solidFill>
            <a:srgbClr val="5C6F7B"/>
          </a:solidFill>
          <a:latin typeface="+mn-lt"/>
          <a:ea typeface="+mn-ea"/>
        </a:defRPr>
      </a:lvl7pPr>
      <a:lvl8pPr marL="2749550" indent="-119063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-"/>
        <a:defRPr>
          <a:solidFill>
            <a:srgbClr val="5C6F7B"/>
          </a:solidFill>
          <a:latin typeface="+mn-lt"/>
          <a:ea typeface="+mn-ea"/>
        </a:defRPr>
      </a:lvl8pPr>
      <a:lvl9pPr marL="3206750" indent="-119063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-"/>
        <a:defRPr>
          <a:solidFill>
            <a:srgbClr val="5C6F7B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pic.de/detail.php?static_link=1&amp;picture_id=29893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adpic.de/detail.php?static_link=1&amp;picture_id=29893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adpic.de/detail.php?static_link=1&amp;picture_id=29893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pic.de/detail.php?static_link=1&amp;picture_id=29893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jpe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8788" y="2079625"/>
            <a:ext cx="6372225" cy="2536825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Industrial Applications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27200" y="4806950"/>
            <a:ext cx="55451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>
                <a:solidFill>
                  <a:schemeClr val="accent1"/>
                </a:solidFill>
              </a:rPr>
              <a:t>Product</a:t>
            </a:r>
            <a:r>
              <a:rPr lang="de-DE" sz="2000" dirty="0">
                <a:solidFill>
                  <a:schemeClr val="accent1"/>
                </a:solidFill>
              </a:rPr>
              <a:t> Line Industrial Filtration Technology</a:t>
            </a:r>
            <a:endParaRPr lang="de-DE" sz="2000" i="1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2000" dirty="0">
                <a:solidFill>
                  <a:schemeClr val="accent1"/>
                </a:solidFill>
              </a:rPr>
              <a:t>Status: </a:t>
            </a:r>
            <a:r>
              <a:rPr lang="de-DE" sz="2000" dirty="0" smtClean="0">
                <a:solidFill>
                  <a:schemeClr val="accent1"/>
                </a:solidFill>
              </a:rPr>
              <a:t>March 2012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1752600" y="1219200"/>
            <a:ext cx="670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sz="2000" b="1">
                <a:solidFill>
                  <a:schemeClr val="accent1"/>
                </a:solidFill>
              </a:rPr>
              <a:t>Product Training</a:t>
            </a:r>
          </a:p>
        </p:txBody>
      </p:sp>
    </p:spTree>
    <p:extLst>
      <p:ext uri="{BB962C8B-B14F-4D97-AF65-F5344CB8AC3E}">
        <p14:creationId xmlns:p14="http://schemas.microsoft.com/office/powerpoint/2010/main" val="24498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7091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Central </a:t>
            </a:r>
            <a:r>
              <a:rPr lang="de-DE" sz="2000" dirty="0" err="1"/>
              <a:t>a</a:t>
            </a:r>
            <a:r>
              <a:rPr lang="de-DE" sz="2000" dirty="0" err="1" smtClean="0"/>
              <a:t>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oil-lubricated</a:t>
            </a:r>
            <a:r>
              <a:rPr lang="de-DE" sz="2000" dirty="0" smtClean="0"/>
              <a:t> </a:t>
            </a:r>
            <a:r>
              <a:rPr lang="de-DE" sz="2000" dirty="0" err="1" smtClean="0"/>
              <a:t>compressor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Volume </a:t>
            </a:r>
            <a:r>
              <a:rPr lang="de-DE" sz="1600" dirty="0" err="1" smtClean="0"/>
              <a:t>flow</a:t>
            </a:r>
            <a:r>
              <a:rPr lang="de-DE" sz="1600" dirty="0" smtClean="0"/>
              <a:t> &lt; 1100 m³/h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chemeClr val="accent1"/>
                </a:solidFill>
              </a:rPr>
              <a:t>Ambient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temperature</a:t>
            </a:r>
            <a:r>
              <a:rPr lang="de-DE" sz="1600" dirty="0" smtClean="0">
                <a:solidFill>
                  <a:schemeClr val="accent1"/>
                </a:solidFill>
              </a:rPr>
              <a:t> (</a:t>
            </a:r>
            <a:r>
              <a:rPr lang="de-DE" sz="1600" dirty="0" err="1" smtClean="0">
                <a:solidFill>
                  <a:schemeClr val="accent1"/>
                </a:solidFill>
              </a:rPr>
              <a:t>T</a:t>
            </a:r>
            <a:r>
              <a:rPr lang="de-DE" sz="1600" baseline="-25000" dirty="0" err="1" smtClean="0">
                <a:solidFill>
                  <a:schemeClr val="accent1"/>
                </a:solidFill>
              </a:rPr>
              <a:t>amb</a:t>
            </a:r>
            <a:r>
              <a:rPr lang="de-DE" sz="1600" dirty="0" smtClean="0">
                <a:solidFill>
                  <a:schemeClr val="accent1"/>
                </a:solidFill>
              </a:rPr>
              <a:t>) 15</a:t>
            </a:r>
            <a:r>
              <a:rPr lang="de-DE" sz="1600" dirty="0" smtClean="0">
                <a:solidFill>
                  <a:schemeClr val="accent1"/>
                </a:solidFill>
                <a:latin typeface="Arial"/>
                <a:cs typeface="Arial"/>
              </a:rPr>
              <a:t>ºC…25ºC</a:t>
            </a:r>
            <a:endParaRPr lang="de-D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/>
              <a:t>Compressor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integrated</a:t>
            </a:r>
            <a:r>
              <a:rPr lang="de-DE" sz="1600" dirty="0" smtClean="0"/>
              <a:t> </a:t>
            </a:r>
            <a:r>
              <a:rPr lang="de-DE" sz="1600" dirty="0" err="1" smtClean="0"/>
              <a:t>air-cooled</a:t>
            </a:r>
            <a:r>
              <a:rPr lang="de-DE" sz="1600" dirty="0" smtClean="0"/>
              <a:t> cooler (</a:t>
            </a:r>
            <a:r>
              <a:rPr lang="de-DE" sz="1600" dirty="0" err="1" smtClean="0"/>
              <a:t>T</a:t>
            </a:r>
            <a:r>
              <a:rPr lang="de-DE" sz="1600" baseline="-25000" dirty="0" err="1" smtClean="0"/>
              <a:t>out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Arial"/>
                <a:cs typeface="Arial"/>
              </a:rPr>
              <a:t>≈</a:t>
            </a:r>
            <a:r>
              <a:rPr lang="de-DE" sz="1600" dirty="0" smtClean="0"/>
              <a:t> T</a:t>
            </a:r>
            <a:r>
              <a:rPr lang="de-DE" sz="1600" baseline="-25000" dirty="0" smtClean="0"/>
              <a:t>amb</a:t>
            </a:r>
            <a:r>
              <a:rPr lang="de-DE" sz="1600" dirty="0" smtClean="0"/>
              <a:t>+10K)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Air </a:t>
            </a:r>
            <a:r>
              <a:rPr lang="de-DE" sz="1600" dirty="0" err="1" smtClean="0"/>
              <a:t>receiver</a:t>
            </a:r>
            <a:r>
              <a:rPr lang="de-DE" sz="1600" dirty="0" smtClean="0"/>
              <a:t> </a:t>
            </a:r>
            <a:r>
              <a:rPr lang="de-DE" sz="1600" dirty="0" err="1" smtClean="0"/>
              <a:t>vessel</a:t>
            </a:r>
            <a:r>
              <a:rPr lang="de-DE" sz="1600" dirty="0" smtClean="0"/>
              <a:t>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</a:t>
            </a:r>
            <a:r>
              <a:rPr lang="de-DE" sz="1600" dirty="0" err="1" smtClean="0"/>
              <a:t>compressor</a:t>
            </a:r>
            <a:r>
              <a:rPr lang="de-DE" sz="1600" dirty="0"/>
              <a:t> </a:t>
            </a:r>
            <a:r>
              <a:rPr lang="de-DE" sz="1600" dirty="0" smtClean="0"/>
              <a:t>(optional)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4282196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17" y="4340456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99" y="4608883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4903603" y="4805118"/>
            <a:ext cx="1808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28" y="4568690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3591904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5704785" y="4814184"/>
            <a:ext cx="57691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233391" y="4650740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Gerade Verbindung 28"/>
          <p:cNvCxnSpPr/>
          <p:nvPr/>
        </p:nvCxnSpPr>
        <p:spPr bwMode="auto">
          <a:xfrm>
            <a:off x="6598786" y="4805118"/>
            <a:ext cx="8895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512491" y="2384884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1)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696671" y="2960948"/>
            <a:ext cx="756084" cy="496280"/>
          </a:xfrm>
          <a:prstGeom prst="wedgeRectCallout">
            <a:avLst>
              <a:gd name="adj1" fmla="val 38821"/>
              <a:gd name="adj2" fmla="val 30167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572000" y="2960948"/>
            <a:ext cx="756084" cy="496280"/>
          </a:xfrm>
          <a:prstGeom prst="wedgeRectCallout">
            <a:avLst>
              <a:gd name="adj1" fmla="val -22909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</p:txBody>
      </p:sp>
      <p:sp>
        <p:nvSpPr>
          <p:cNvPr id="23" name="Rechteckige Legende 22"/>
          <p:cNvSpPr/>
          <p:nvPr/>
        </p:nvSpPr>
        <p:spPr bwMode="auto">
          <a:xfrm>
            <a:off x="6264188" y="2960948"/>
            <a:ext cx="756084" cy="496280"/>
          </a:xfrm>
          <a:prstGeom prst="wedgeRectCallout">
            <a:avLst>
              <a:gd name="adj1" fmla="val -22909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47664" y="5913276"/>
            <a:ext cx="69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Pre</a:t>
            </a:r>
            <a:r>
              <a:rPr lang="de-DE" sz="1600" dirty="0" smtClean="0"/>
              <a:t> </a:t>
            </a:r>
            <a:r>
              <a:rPr lang="de-DE" sz="1600" dirty="0" err="1" smtClean="0"/>
              <a:t>filter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upstream</a:t>
            </a:r>
            <a:r>
              <a:rPr lang="de-DE" sz="1600" dirty="0" smtClean="0"/>
              <a:t> </a:t>
            </a:r>
            <a:r>
              <a:rPr lang="de-DE" sz="1600" dirty="0" err="1" smtClean="0"/>
              <a:t>fridge</a:t>
            </a:r>
            <a:r>
              <a:rPr lang="de-DE" sz="1600" dirty="0" smtClean="0"/>
              <a:t> </a:t>
            </a:r>
            <a:r>
              <a:rPr lang="de-DE" sz="1600" dirty="0" err="1" smtClean="0"/>
              <a:t>dryer</a:t>
            </a:r>
            <a:r>
              <a:rPr lang="de-DE" sz="1600" dirty="0" smtClean="0"/>
              <a:t> – </a:t>
            </a:r>
            <a:r>
              <a:rPr lang="de-DE" sz="1600" dirty="0" err="1" smtClean="0"/>
              <a:t>protection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heat-exchanger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741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2749993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53" y="2808253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35" y="3076680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5227639" y="3272915"/>
            <a:ext cx="1808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2059701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3284984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3284984"/>
            <a:ext cx="6695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6028821" y="3281981"/>
            <a:ext cx="57691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459648" y="3118537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Gerade Verbindung 28"/>
          <p:cNvCxnSpPr/>
          <p:nvPr/>
        </p:nvCxnSpPr>
        <p:spPr bwMode="auto">
          <a:xfrm>
            <a:off x="6922822" y="3272915"/>
            <a:ext cx="8895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512491" y="836712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1)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922928" y="1428745"/>
            <a:ext cx="756084" cy="496280"/>
          </a:xfrm>
          <a:prstGeom prst="wedgeRectCallout">
            <a:avLst>
              <a:gd name="adj1" fmla="val 38821"/>
              <a:gd name="adj2" fmla="val 30167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896036" y="1428745"/>
            <a:ext cx="756084" cy="496280"/>
          </a:xfrm>
          <a:prstGeom prst="wedgeRectCallout">
            <a:avLst>
              <a:gd name="adj1" fmla="val -22909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</p:txBody>
      </p:sp>
      <p:sp>
        <p:nvSpPr>
          <p:cNvPr id="23" name="Rechteckige Legende 22"/>
          <p:cNvSpPr/>
          <p:nvPr/>
        </p:nvSpPr>
        <p:spPr bwMode="auto">
          <a:xfrm>
            <a:off x="6559844" y="1428745"/>
            <a:ext cx="756084" cy="496280"/>
          </a:xfrm>
          <a:prstGeom prst="wedgeRectCallout">
            <a:avLst>
              <a:gd name="adj1" fmla="val -22909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DF-M</a:t>
            </a:r>
          </a:p>
        </p:txBody>
      </p:sp>
      <p:sp>
        <p:nvSpPr>
          <p:cNvPr id="3" name="Flussdiagramm: Prozess 2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Flussdiagramm: Prozess 23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Flussdiagramm: Prozess 24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Flussdiagramm: Prozess 5"/>
          <p:cNvSpPr/>
          <p:nvPr/>
        </p:nvSpPr>
        <p:spPr bwMode="auto">
          <a:xfrm>
            <a:off x="3826294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15916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815916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815916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30" name="Gerade Verbindung 29"/>
          <p:cNvCxnSpPr/>
          <p:nvPr/>
        </p:nvCxnSpPr>
        <p:spPr bwMode="auto">
          <a:xfrm>
            <a:off x="4823179" y="3284984"/>
            <a:ext cx="1808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lussdiagramm: Prozess 30"/>
          <p:cNvSpPr/>
          <p:nvPr/>
        </p:nvSpPr>
        <p:spPr bwMode="auto">
          <a:xfrm>
            <a:off x="443836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42798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6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42798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42798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3060711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lussdiagramm: Prozess 39"/>
          <p:cNvSpPr/>
          <p:nvPr/>
        </p:nvSpPr>
        <p:spPr bwMode="auto">
          <a:xfrm>
            <a:off x="494241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932040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932040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93204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3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4" name="Flussdiagramm: Prozess 43"/>
          <p:cNvSpPr/>
          <p:nvPr/>
        </p:nvSpPr>
        <p:spPr bwMode="auto">
          <a:xfrm>
            <a:off x="55184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081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55081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5081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3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8" name="Flussdiagramm: Prozess 47"/>
          <p:cNvSpPr/>
          <p:nvPr/>
        </p:nvSpPr>
        <p:spPr bwMode="auto">
          <a:xfrm>
            <a:off x="656259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552220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552220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655222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12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7091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Central </a:t>
            </a:r>
            <a:r>
              <a:rPr lang="de-DE" sz="2000" dirty="0" err="1"/>
              <a:t>a</a:t>
            </a:r>
            <a:r>
              <a:rPr lang="de-DE" sz="2000" dirty="0" err="1" smtClean="0"/>
              <a:t>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oil-lubricated</a:t>
            </a:r>
            <a:r>
              <a:rPr lang="de-DE" sz="2000" dirty="0" smtClean="0"/>
              <a:t> </a:t>
            </a:r>
            <a:r>
              <a:rPr lang="de-DE" sz="2000" dirty="0" err="1" smtClean="0"/>
              <a:t>compressor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Volume </a:t>
            </a:r>
            <a:r>
              <a:rPr lang="de-DE" sz="1600" dirty="0" err="1" smtClean="0"/>
              <a:t>flow</a:t>
            </a:r>
            <a:r>
              <a:rPr lang="de-DE" sz="1600" dirty="0" smtClean="0"/>
              <a:t> &lt; 1100 m³/h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chemeClr val="accent1"/>
                </a:solidFill>
              </a:rPr>
              <a:t>Ambient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temperature</a:t>
            </a:r>
            <a:r>
              <a:rPr lang="de-DE" sz="1600" dirty="0" smtClean="0">
                <a:solidFill>
                  <a:schemeClr val="accent1"/>
                </a:solidFill>
              </a:rPr>
              <a:t> (</a:t>
            </a:r>
            <a:r>
              <a:rPr lang="de-DE" sz="1600" dirty="0" err="1" smtClean="0">
                <a:solidFill>
                  <a:schemeClr val="accent1"/>
                </a:solidFill>
              </a:rPr>
              <a:t>T</a:t>
            </a:r>
            <a:r>
              <a:rPr lang="de-DE" sz="1600" baseline="-25000" dirty="0" err="1" smtClean="0">
                <a:solidFill>
                  <a:schemeClr val="accent1"/>
                </a:solidFill>
              </a:rPr>
              <a:t>amb</a:t>
            </a:r>
            <a:r>
              <a:rPr lang="de-DE" sz="1600" dirty="0" smtClean="0">
                <a:solidFill>
                  <a:schemeClr val="accent1"/>
                </a:solidFill>
              </a:rPr>
              <a:t>) 15</a:t>
            </a:r>
            <a:r>
              <a:rPr lang="de-DE" sz="1600" dirty="0" smtClean="0">
                <a:solidFill>
                  <a:schemeClr val="accent1"/>
                </a:solidFill>
                <a:latin typeface="Arial"/>
                <a:cs typeface="Arial"/>
              </a:rPr>
              <a:t>ºC…25ºC</a:t>
            </a:r>
            <a:endParaRPr lang="de-D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/>
              <a:t>Compressor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integrated</a:t>
            </a:r>
            <a:r>
              <a:rPr lang="de-DE" sz="1600" dirty="0" smtClean="0"/>
              <a:t> </a:t>
            </a:r>
            <a:r>
              <a:rPr lang="de-DE" sz="1600" dirty="0" err="1" smtClean="0"/>
              <a:t>air-cooled</a:t>
            </a:r>
            <a:r>
              <a:rPr lang="de-DE" sz="1600" dirty="0" smtClean="0"/>
              <a:t> cooler (</a:t>
            </a:r>
            <a:r>
              <a:rPr lang="de-DE" sz="1600" dirty="0" err="1" smtClean="0"/>
              <a:t>T</a:t>
            </a:r>
            <a:r>
              <a:rPr lang="de-DE" sz="1600" baseline="-25000" dirty="0" err="1" smtClean="0"/>
              <a:t>out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Arial"/>
                <a:cs typeface="Arial"/>
              </a:rPr>
              <a:t>≈</a:t>
            </a:r>
            <a:r>
              <a:rPr lang="de-DE" sz="1600" dirty="0" smtClean="0"/>
              <a:t> T</a:t>
            </a:r>
            <a:r>
              <a:rPr lang="de-DE" sz="1600" baseline="-25000" dirty="0" smtClean="0"/>
              <a:t>amb</a:t>
            </a:r>
            <a:r>
              <a:rPr lang="de-DE" sz="1600" dirty="0" smtClean="0"/>
              <a:t>+10K)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Air </a:t>
            </a:r>
            <a:r>
              <a:rPr lang="de-DE" sz="1600" dirty="0" err="1" smtClean="0"/>
              <a:t>receiver</a:t>
            </a:r>
            <a:r>
              <a:rPr lang="de-DE" sz="1600" dirty="0" smtClean="0"/>
              <a:t> </a:t>
            </a:r>
            <a:r>
              <a:rPr lang="de-DE" sz="1600" dirty="0" err="1" smtClean="0"/>
              <a:t>vessel</a:t>
            </a:r>
            <a:r>
              <a:rPr lang="de-DE" sz="1600" dirty="0" smtClean="0"/>
              <a:t>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</a:t>
            </a:r>
            <a:r>
              <a:rPr lang="de-DE" sz="1600" dirty="0" err="1" smtClean="0"/>
              <a:t>compressor</a:t>
            </a:r>
            <a:r>
              <a:rPr lang="de-DE" sz="1600" dirty="0"/>
              <a:t> </a:t>
            </a:r>
            <a:r>
              <a:rPr lang="de-DE" sz="1600" dirty="0" smtClean="0"/>
              <a:t>(optional)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4282196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13" y="4340456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68690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4867599" y="4805118"/>
            <a:ext cx="1808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24" y="4568690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3591904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5688124" y="4814184"/>
            <a:ext cx="57691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512491" y="2384884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2)</a:t>
            </a:r>
            <a:endParaRPr lang="de-DE" sz="2000" dirty="0"/>
          </a:p>
        </p:txBody>
      </p:sp>
      <p:sp>
        <p:nvSpPr>
          <p:cNvPr id="23" name="Rechteckige Legende 22"/>
          <p:cNvSpPr/>
          <p:nvPr/>
        </p:nvSpPr>
        <p:spPr bwMode="auto">
          <a:xfrm>
            <a:off x="3976262" y="2960948"/>
            <a:ext cx="756084" cy="496280"/>
          </a:xfrm>
          <a:prstGeom prst="wedgeRectCallout">
            <a:avLst>
              <a:gd name="adj1" fmla="val -2752"/>
              <a:gd name="adj2" fmla="val 28440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DF-P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47664" y="5913276"/>
            <a:ext cx="69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Pre</a:t>
            </a:r>
            <a:r>
              <a:rPr lang="de-DE" sz="1600" dirty="0" smtClean="0"/>
              <a:t> </a:t>
            </a:r>
            <a:r>
              <a:rPr lang="de-DE" sz="1600" dirty="0" err="1" smtClean="0"/>
              <a:t>filter</a:t>
            </a:r>
            <a:r>
              <a:rPr lang="de-DE" sz="1600" dirty="0" smtClean="0"/>
              <a:t> P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remove</a:t>
            </a:r>
            <a:r>
              <a:rPr lang="de-DE" sz="1600" dirty="0" smtClean="0"/>
              <a:t> </a:t>
            </a:r>
            <a:r>
              <a:rPr lang="de-DE" sz="1600" dirty="0" err="1" smtClean="0"/>
              <a:t>big</a:t>
            </a:r>
            <a:r>
              <a:rPr lang="de-DE" sz="1600" dirty="0" smtClean="0"/>
              <a:t> </a:t>
            </a:r>
            <a:r>
              <a:rPr lang="de-DE" sz="1600" dirty="0" err="1" smtClean="0"/>
              <a:t>particles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water</a:t>
            </a:r>
            <a:r>
              <a:rPr lang="de-DE" sz="1600" dirty="0" smtClean="0"/>
              <a:t>/</a:t>
            </a:r>
            <a:r>
              <a:rPr lang="de-DE" sz="1600" dirty="0" err="1" smtClean="0"/>
              <a:t>oil</a:t>
            </a:r>
            <a:r>
              <a:rPr lang="de-DE" sz="1600" dirty="0" smtClean="0"/>
              <a:t> </a:t>
            </a:r>
            <a:r>
              <a:rPr lang="de-DE" sz="1600" dirty="0" err="1" smtClean="0"/>
              <a:t>aerosols</a:t>
            </a:r>
            <a:endParaRPr lang="de-DE" sz="1600" dirty="0"/>
          </a:p>
        </p:txBody>
      </p:sp>
      <p:sp>
        <p:nvSpPr>
          <p:cNvPr id="21" name="Rechteckige Legende 20"/>
          <p:cNvSpPr/>
          <p:nvPr/>
        </p:nvSpPr>
        <p:spPr bwMode="auto">
          <a:xfrm>
            <a:off x="4824028" y="2960948"/>
            <a:ext cx="756084" cy="496280"/>
          </a:xfrm>
          <a:prstGeom prst="wedgeRectCallout">
            <a:avLst>
              <a:gd name="adj1" fmla="val -58182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DF-M</a:t>
            </a:r>
          </a:p>
        </p:txBody>
      </p:sp>
    </p:spTree>
    <p:extLst>
      <p:ext uri="{BB962C8B-B14F-4D97-AF65-F5344CB8AC3E}">
        <p14:creationId xmlns:p14="http://schemas.microsoft.com/office/powerpoint/2010/main" val="1947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2749993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53" y="2808253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68" y="3076680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5227639" y="3272915"/>
            <a:ext cx="1808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2059701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3284984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3284984"/>
            <a:ext cx="6695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6028821" y="3281981"/>
            <a:ext cx="288457" cy="30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512491" y="836712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2)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922928" y="1428745"/>
            <a:ext cx="756084" cy="496280"/>
          </a:xfrm>
          <a:prstGeom prst="wedgeRectCallout">
            <a:avLst>
              <a:gd name="adj1" fmla="val 38821"/>
              <a:gd name="adj2" fmla="val 30167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DF-P</a:t>
            </a: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896036" y="1428745"/>
            <a:ext cx="756084" cy="496280"/>
          </a:xfrm>
          <a:prstGeom prst="wedgeRectCallout">
            <a:avLst>
              <a:gd name="adj1" fmla="val -22909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DF-M</a:t>
            </a:r>
          </a:p>
        </p:txBody>
      </p:sp>
      <p:sp>
        <p:nvSpPr>
          <p:cNvPr id="3" name="Flussdiagramm: Prozess 2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Flussdiagramm: Prozess 23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Flussdiagramm: Prozess 24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Flussdiagramm: Prozess 5"/>
          <p:cNvSpPr/>
          <p:nvPr/>
        </p:nvSpPr>
        <p:spPr bwMode="auto">
          <a:xfrm>
            <a:off x="3826294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15916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815916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815916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5</a:t>
            </a:r>
            <a:endParaRPr lang="de-DE" sz="1800" b="1" dirty="0">
              <a:solidFill>
                <a:schemeClr val="bg1"/>
              </a:solidFill>
            </a:endParaRPr>
          </a:p>
        </p:txBody>
      </p:sp>
      <p:cxnSp>
        <p:nvCxnSpPr>
          <p:cNvPr id="30" name="Gerade Verbindung 29"/>
          <p:cNvCxnSpPr/>
          <p:nvPr/>
        </p:nvCxnSpPr>
        <p:spPr bwMode="auto">
          <a:xfrm>
            <a:off x="4823179" y="3284984"/>
            <a:ext cx="1808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lussdiagramm: Prozess 30"/>
          <p:cNvSpPr/>
          <p:nvPr/>
        </p:nvSpPr>
        <p:spPr bwMode="auto">
          <a:xfrm>
            <a:off x="443836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372978" y="5039888"/>
            <a:ext cx="5590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42798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42798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3060711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lussdiagramm: Prozess 39"/>
          <p:cNvSpPr/>
          <p:nvPr/>
        </p:nvSpPr>
        <p:spPr bwMode="auto">
          <a:xfrm>
            <a:off x="494241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932040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932040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93204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Flussdiagramm: Prozess 43"/>
          <p:cNvSpPr/>
          <p:nvPr/>
        </p:nvSpPr>
        <p:spPr bwMode="auto">
          <a:xfrm>
            <a:off x="55184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5081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5081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5081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Flussdiagramm: Prozess 47"/>
          <p:cNvSpPr/>
          <p:nvPr/>
        </p:nvSpPr>
        <p:spPr bwMode="auto">
          <a:xfrm>
            <a:off x="656259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552220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552220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655222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421148" y="2960948"/>
            <a:ext cx="2471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</a:rPr>
              <a:t>Oil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aerosols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could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be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present</a:t>
            </a:r>
            <a:r>
              <a:rPr lang="de-DE" sz="1600" dirty="0" smtClean="0">
                <a:solidFill>
                  <a:srgbClr val="FF0000"/>
                </a:solidFill>
              </a:rPr>
              <a:t> after </a:t>
            </a:r>
            <a:r>
              <a:rPr lang="de-DE" sz="1600" dirty="0" err="1" smtClean="0">
                <a:solidFill>
                  <a:srgbClr val="FF0000"/>
                </a:solidFill>
              </a:rPr>
              <a:t>fridge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dryer</a:t>
            </a:r>
            <a:r>
              <a:rPr lang="de-DE" sz="1600" dirty="0" smtClean="0">
                <a:solidFill>
                  <a:srgbClr val="FF0000"/>
                </a:solidFill>
              </a:rPr>
              <a:t>!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7091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Central </a:t>
            </a:r>
            <a:r>
              <a:rPr lang="de-DE" sz="2000" dirty="0" err="1"/>
              <a:t>a</a:t>
            </a:r>
            <a:r>
              <a:rPr lang="de-DE" sz="2000" dirty="0" err="1" smtClean="0"/>
              <a:t>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oil-lubricated</a:t>
            </a:r>
            <a:r>
              <a:rPr lang="de-DE" sz="2000" dirty="0" smtClean="0"/>
              <a:t> </a:t>
            </a:r>
            <a:r>
              <a:rPr lang="de-DE" sz="2000" dirty="0" err="1" smtClean="0"/>
              <a:t>compressor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Volume </a:t>
            </a:r>
            <a:r>
              <a:rPr lang="de-DE" sz="1600" dirty="0" err="1" smtClean="0"/>
              <a:t>flow</a:t>
            </a:r>
            <a:r>
              <a:rPr lang="de-DE" sz="1600" dirty="0" smtClean="0"/>
              <a:t> &lt; 1100 m³/h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chemeClr val="accent1"/>
                </a:solidFill>
              </a:rPr>
              <a:t>Ambient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temperature</a:t>
            </a:r>
            <a:r>
              <a:rPr lang="de-DE" sz="1600" dirty="0" smtClean="0">
                <a:solidFill>
                  <a:schemeClr val="accent1"/>
                </a:solidFill>
              </a:rPr>
              <a:t> (</a:t>
            </a:r>
            <a:r>
              <a:rPr lang="de-DE" sz="1600" dirty="0" err="1" smtClean="0">
                <a:solidFill>
                  <a:schemeClr val="accent1"/>
                </a:solidFill>
              </a:rPr>
              <a:t>T</a:t>
            </a:r>
            <a:r>
              <a:rPr lang="de-DE" sz="1600" baseline="-25000" dirty="0" err="1" smtClean="0">
                <a:solidFill>
                  <a:schemeClr val="accent1"/>
                </a:solidFill>
              </a:rPr>
              <a:t>amb</a:t>
            </a:r>
            <a:r>
              <a:rPr lang="de-DE" sz="1600" dirty="0" smtClean="0">
                <a:solidFill>
                  <a:schemeClr val="accent1"/>
                </a:solidFill>
              </a:rPr>
              <a:t>) -10</a:t>
            </a:r>
            <a:r>
              <a:rPr lang="de-DE" sz="1600" dirty="0" smtClean="0">
                <a:solidFill>
                  <a:schemeClr val="accent1"/>
                </a:solidFill>
                <a:latin typeface="Arial"/>
                <a:cs typeface="Arial"/>
              </a:rPr>
              <a:t>ºC…25ºC</a:t>
            </a:r>
            <a:endParaRPr lang="de-D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/>
              <a:t>Compressor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integrated</a:t>
            </a:r>
            <a:r>
              <a:rPr lang="de-DE" sz="1600" dirty="0" smtClean="0"/>
              <a:t> </a:t>
            </a:r>
            <a:r>
              <a:rPr lang="de-DE" sz="1600" dirty="0" err="1" smtClean="0"/>
              <a:t>air-cooled</a:t>
            </a:r>
            <a:r>
              <a:rPr lang="de-DE" sz="1600" dirty="0" smtClean="0"/>
              <a:t> cooler (</a:t>
            </a:r>
            <a:r>
              <a:rPr lang="de-DE" sz="1600" dirty="0" err="1" smtClean="0"/>
              <a:t>T</a:t>
            </a:r>
            <a:r>
              <a:rPr lang="de-DE" sz="1600" baseline="-25000" dirty="0" err="1" smtClean="0"/>
              <a:t>out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Arial"/>
                <a:cs typeface="Arial"/>
              </a:rPr>
              <a:t>≈</a:t>
            </a:r>
            <a:r>
              <a:rPr lang="de-DE" sz="1600" dirty="0" smtClean="0"/>
              <a:t> T</a:t>
            </a:r>
            <a:r>
              <a:rPr lang="de-DE" sz="1600" baseline="-25000" dirty="0" smtClean="0"/>
              <a:t>amb</a:t>
            </a:r>
            <a:r>
              <a:rPr lang="de-DE" sz="1600" dirty="0" smtClean="0"/>
              <a:t>+10K)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Air </a:t>
            </a:r>
            <a:r>
              <a:rPr lang="de-DE" sz="1600" dirty="0" err="1" smtClean="0"/>
              <a:t>receiver</a:t>
            </a:r>
            <a:r>
              <a:rPr lang="de-DE" sz="1600" dirty="0" smtClean="0"/>
              <a:t> </a:t>
            </a:r>
            <a:r>
              <a:rPr lang="de-DE" sz="1600" dirty="0" err="1" smtClean="0"/>
              <a:t>vessel</a:t>
            </a:r>
            <a:r>
              <a:rPr lang="de-DE" sz="1600" dirty="0" smtClean="0"/>
              <a:t>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</a:t>
            </a:r>
            <a:r>
              <a:rPr lang="de-DE" sz="1600" dirty="0" err="1" smtClean="0"/>
              <a:t>compressor</a:t>
            </a:r>
            <a:r>
              <a:rPr lang="de-DE" sz="1600" dirty="0"/>
              <a:t> </a:t>
            </a:r>
            <a:r>
              <a:rPr lang="de-DE" sz="1600" dirty="0" smtClean="0"/>
              <a:t>(optional)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4282196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51" y="4340456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4903603" y="4805118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28" y="4568690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3591904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5832140" y="4814184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233391" y="4650740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12491" y="2384884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3)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696671" y="2960948"/>
            <a:ext cx="756084" cy="496280"/>
          </a:xfrm>
          <a:prstGeom prst="wedgeRectCallout">
            <a:avLst>
              <a:gd name="adj1" fmla="val 38821"/>
              <a:gd name="adj2" fmla="val 30167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572000" y="2960948"/>
            <a:ext cx="756084" cy="496280"/>
          </a:xfrm>
          <a:prstGeom prst="wedgeRectCallout">
            <a:avLst>
              <a:gd name="adj1" fmla="val -22909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547664" y="6258798"/>
            <a:ext cx="69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Dustfilter</a:t>
            </a:r>
            <a:r>
              <a:rPr lang="de-DE" sz="1600" dirty="0" smtClean="0"/>
              <a:t> DF-M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achieve</a:t>
            </a:r>
            <a:r>
              <a:rPr lang="de-DE" sz="1600" dirty="0" smtClean="0"/>
              <a:t> </a:t>
            </a:r>
            <a:r>
              <a:rPr lang="de-DE" sz="1600" dirty="0" err="1" smtClean="0"/>
              <a:t>particle</a:t>
            </a:r>
            <a:r>
              <a:rPr lang="de-DE" sz="1600" dirty="0" smtClean="0"/>
              <a:t> Class 2</a:t>
            </a:r>
            <a:endParaRPr lang="de-DE" sz="1600" dirty="0"/>
          </a:p>
        </p:txBody>
      </p:sp>
      <p:pic>
        <p:nvPicPr>
          <p:cNvPr id="2050" name="Picture 2" descr="U:\Präsentation\006_Grafik_Bilder_Videos\001_Grafik_Produkte\Systemgrafik\JPG-Einzelbilder Systemgrafik\Adsorptionstrockne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8774" r="19683" b="9127"/>
          <a:stretch/>
        </p:blipFill>
        <p:spPr bwMode="auto">
          <a:xfrm>
            <a:off x="6156176" y="3880068"/>
            <a:ext cx="961035" cy="1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 bwMode="auto">
          <a:xfrm>
            <a:off x="7056276" y="4797152"/>
            <a:ext cx="12241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eckige Legende 25"/>
          <p:cNvSpPr/>
          <p:nvPr/>
        </p:nvSpPr>
        <p:spPr bwMode="auto">
          <a:xfrm>
            <a:off x="5436096" y="2960948"/>
            <a:ext cx="756084" cy="496280"/>
          </a:xfrm>
          <a:prstGeom prst="wedgeRectCallout">
            <a:avLst>
              <a:gd name="adj1" fmla="val -35507"/>
              <a:gd name="adj2" fmla="val 240262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Optional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547664" y="5913276"/>
            <a:ext cx="69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Adsorption </a:t>
            </a:r>
            <a:r>
              <a:rPr lang="de-DE" sz="1600" dirty="0" err="1" smtClean="0"/>
              <a:t>dryer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pressure</a:t>
            </a:r>
            <a:r>
              <a:rPr lang="de-DE" sz="1600" dirty="0" smtClean="0"/>
              <a:t> </a:t>
            </a:r>
            <a:r>
              <a:rPr lang="de-DE" sz="1600" dirty="0" err="1" smtClean="0"/>
              <a:t>dewpoint</a:t>
            </a:r>
            <a:r>
              <a:rPr lang="de-DE" sz="1600" dirty="0" smtClean="0"/>
              <a:t> &lt; -10</a:t>
            </a:r>
            <a:r>
              <a:rPr lang="de-DE" sz="1600" dirty="0" smtClean="0">
                <a:latin typeface="Arial"/>
                <a:cs typeface="Arial"/>
              </a:rPr>
              <a:t>ºC</a:t>
            </a:r>
            <a:endParaRPr lang="de-DE" sz="1600" dirty="0"/>
          </a:p>
        </p:txBody>
      </p:sp>
      <p:sp>
        <p:nvSpPr>
          <p:cNvPr id="23" name="Rechteckige Legende 22"/>
          <p:cNvSpPr/>
          <p:nvPr/>
        </p:nvSpPr>
        <p:spPr bwMode="auto">
          <a:xfrm>
            <a:off x="6300192" y="2968724"/>
            <a:ext cx="1116124" cy="496280"/>
          </a:xfrm>
          <a:prstGeom prst="wedgeRectCallout">
            <a:avLst>
              <a:gd name="adj1" fmla="val -24169"/>
              <a:gd name="adj2" fmla="val 17308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HED/ALD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echteckige Legende 24"/>
          <p:cNvSpPr/>
          <p:nvPr/>
        </p:nvSpPr>
        <p:spPr bwMode="auto">
          <a:xfrm>
            <a:off x="7524328" y="2960948"/>
            <a:ext cx="756084" cy="496280"/>
          </a:xfrm>
          <a:prstGeom prst="wedgeRectCallout">
            <a:avLst>
              <a:gd name="adj1" fmla="val 9845"/>
              <a:gd name="adj2" fmla="val 25369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DF-M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8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7848364" y="460469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70028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51" y="2828288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5121103" y="3292950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17" y="2079736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675290" y="3290480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696671" y="3284984"/>
            <a:ext cx="537743" cy="54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6049640" y="3302016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233391" y="3138572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12491" y="872716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3)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696671" y="1448780"/>
            <a:ext cx="756084" cy="496280"/>
          </a:xfrm>
          <a:prstGeom prst="wedgeRectCallout">
            <a:avLst>
              <a:gd name="adj1" fmla="val 38821"/>
              <a:gd name="adj2" fmla="val 30167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572000" y="1448780"/>
            <a:ext cx="756084" cy="496280"/>
          </a:xfrm>
          <a:prstGeom prst="wedgeRectCallout">
            <a:avLst>
              <a:gd name="adj1" fmla="val -5272"/>
              <a:gd name="adj2" fmla="val 265212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</p:txBody>
      </p:sp>
      <p:pic>
        <p:nvPicPr>
          <p:cNvPr id="2050" name="Picture 2" descr="U:\Präsentation\006_Grafik_Bilder_Videos\001_Grafik_Produkte\Systemgrafik\JPG-Einzelbilder Systemgrafik\Adsorptionstrockn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8774" r="19683" b="9127"/>
          <a:stretch/>
        </p:blipFill>
        <p:spPr bwMode="auto">
          <a:xfrm>
            <a:off x="6373676" y="2367900"/>
            <a:ext cx="961035" cy="1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 bwMode="auto">
          <a:xfrm>
            <a:off x="7273776" y="3284984"/>
            <a:ext cx="10066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eckige Legende 25"/>
          <p:cNvSpPr/>
          <p:nvPr/>
        </p:nvSpPr>
        <p:spPr bwMode="auto">
          <a:xfrm>
            <a:off x="5436096" y="1448780"/>
            <a:ext cx="756084" cy="496280"/>
          </a:xfrm>
          <a:prstGeom prst="wedgeRectCallout">
            <a:avLst>
              <a:gd name="adj1" fmla="val -35507"/>
              <a:gd name="adj2" fmla="val 240262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Optional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echteckige Legende 26"/>
          <p:cNvSpPr/>
          <p:nvPr/>
        </p:nvSpPr>
        <p:spPr bwMode="auto">
          <a:xfrm>
            <a:off x="6300192" y="1448780"/>
            <a:ext cx="1116124" cy="496280"/>
          </a:xfrm>
          <a:prstGeom prst="wedgeRectCallout">
            <a:avLst>
              <a:gd name="adj1" fmla="val -24169"/>
              <a:gd name="adj2" fmla="val 17308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HED/ALD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Flussdiagramm: Prozess 22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Flussdiagramm: Prozess 24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Flussdiagramm: Prozess 27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Flussdiagramm: Prozess 28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7079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7079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5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8" name="Flussdiagramm: Prozess 37"/>
          <p:cNvSpPr/>
          <p:nvPr/>
        </p:nvSpPr>
        <p:spPr bwMode="auto">
          <a:xfrm>
            <a:off x="422233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211960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6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211960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21196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2" name="Flussdiagramm: Prozess 41"/>
          <p:cNvSpPr/>
          <p:nvPr/>
        </p:nvSpPr>
        <p:spPr bwMode="auto">
          <a:xfrm>
            <a:off x="479840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78802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78802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78802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" name="Flussdiagramm: Prozess 45"/>
          <p:cNvSpPr/>
          <p:nvPr/>
        </p:nvSpPr>
        <p:spPr bwMode="auto">
          <a:xfrm>
            <a:off x="55184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5081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55081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5081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0" name="Flussdiagramm: Prozess 49"/>
          <p:cNvSpPr/>
          <p:nvPr/>
        </p:nvSpPr>
        <p:spPr bwMode="auto">
          <a:xfrm>
            <a:off x="656259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499199" y="5039888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55222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4608004" y="3284984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056522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6499199" y="5507940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2-3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2" name="Rechteckige Legende 51"/>
          <p:cNvSpPr/>
          <p:nvPr/>
        </p:nvSpPr>
        <p:spPr bwMode="auto">
          <a:xfrm>
            <a:off x="7524328" y="1448780"/>
            <a:ext cx="756084" cy="496280"/>
          </a:xfrm>
          <a:prstGeom prst="wedgeRectCallout">
            <a:avLst>
              <a:gd name="adj1" fmla="val 9845"/>
              <a:gd name="adj2" fmla="val 25369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DF-M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6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7848364" y="3092529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lussdiagramm: Prozess 56"/>
          <p:cNvSpPr/>
          <p:nvPr/>
        </p:nvSpPr>
        <p:spPr bwMode="auto">
          <a:xfrm>
            <a:off x="7803751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7740352" y="5039888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7793373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7740352" y="5507940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2-3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37300"/>
            <a:ext cx="2133600" cy="47625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D06656-11B8-47A0-8961-C1E336D89677}" type="slidenum">
              <a:rPr lang="de-DE" sz="1400" smtClean="0"/>
              <a:pPr/>
              <a:t>16</a:t>
            </a:fld>
            <a:endParaRPr lang="de-DE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5888"/>
            <a:ext cx="6629400" cy="633412"/>
          </a:xfrm>
        </p:spPr>
        <p:txBody>
          <a:bodyPr/>
          <a:lstStyle/>
          <a:p>
            <a:r>
              <a:rPr lang="en-US" sz="3200" smtClean="0"/>
              <a:t>Content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95400"/>
            <a:ext cx="6336679" cy="4321175"/>
          </a:xfrm>
          <a:extLst>
            <a:ext uri="{909E8E84-426E-40DD-AFC4-6F175D3DCCD1}">
              <a14:hiddenFill xmlns:a14="http://schemas.microsoft.com/office/drawing/2010/main">
                <a:solidFill>
                  <a:srgbClr val="0081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Central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de-DE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Air Quality – air for general purpose</a:t>
            </a:r>
          </a:p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Air </a:t>
            </a:r>
            <a:r>
              <a:rPr lang="de-DE" sz="2800" dirty="0" err="1">
                <a:solidFill>
                  <a:schemeClr val="tx1"/>
                </a:solidFill>
              </a:rPr>
              <a:t>for</a:t>
            </a:r>
            <a:r>
              <a:rPr lang="de-DE" sz="2800" dirty="0">
                <a:solidFill>
                  <a:schemeClr val="tx1"/>
                </a:solidFill>
              </a:rPr>
              <a:t> high </a:t>
            </a:r>
            <a:r>
              <a:rPr lang="de-DE" sz="2800" dirty="0" err="1">
                <a:solidFill>
                  <a:schemeClr val="tx1"/>
                </a:solidFill>
              </a:rPr>
              <a:t>quality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purpose</a:t>
            </a:r>
            <a:endParaRPr lang="de-DE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Air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Critical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Filter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728700"/>
            <a:ext cx="709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Air Quality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75656" y="11607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R</a:t>
            </a:r>
            <a:r>
              <a:rPr lang="de-DE" sz="1800" dirty="0" smtClean="0"/>
              <a:t>ecommended Quality </a:t>
            </a:r>
            <a:r>
              <a:rPr lang="de-DE" sz="1800" dirty="0" err="1" smtClean="0"/>
              <a:t>Classes</a:t>
            </a:r>
            <a:r>
              <a:rPr lang="de-DE" sz="1800" dirty="0" smtClean="0"/>
              <a:t> </a:t>
            </a:r>
            <a:r>
              <a:rPr lang="de-DE" sz="1800" dirty="0" err="1" smtClean="0"/>
              <a:t>acc</a:t>
            </a:r>
            <a:r>
              <a:rPr lang="de-DE" sz="1800" dirty="0" smtClean="0"/>
              <a:t>. </a:t>
            </a:r>
            <a:r>
              <a:rPr lang="de-DE" sz="1800" dirty="0" err="1" smtClean="0"/>
              <a:t>to</a:t>
            </a:r>
            <a:r>
              <a:rPr lang="de-DE" sz="1800" dirty="0" smtClean="0"/>
              <a:t> VDMA 15390:2012 (</a:t>
            </a:r>
            <a:r>
              <a:rPr lang="de-DE" sz="1800" dirty="0" err="1" smtClean="0"/>
              <a:t>Draft</a:t>
            </a:r>
            <a:r>
              <a:rPr lang="de-DE" sz="1800" dirty="0" smtClean="0"/>
              <a:t>) </a:t>
            </a:r>
            <a:endParaRPr lang="de-DE" sz="18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52865"/>
              </p:ext>
            </p:extLst>
          </p:nvPr>
        </p:nvGraphicFramePr>
        <p:xfrm>
          <a:off x="1475656" y="2132856"/>
          <a:ext cx="7080450" cy="386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1188132"/>
                <a:gridCol w="1008112"/>
                <a:gridCol w="1044116"/>
                <a:gridCol w="923766"/>
              </a:tblGrid>
              <a:tr h="9361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Application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Solid </a:t>
                      </a:r>
                      <a:r>
                        <a:rPr lang="de-DE" dirty="0" err="1" smtClean="0"/>
                        <a:t>particles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Water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vapor</a:t>
                      </a:r>
                      <a:r>
                        <a:rPr lang="de-DE" dirty="0" smtClean="0"/>
                        <a:t>)</a:t>
                      </a:r>
                    </a:p>
                    <a:p>
                      <a:pPr algn="ctr"/>
                      <a:r>
                        <a:rPr lang="de-DE" sz="1400" dirty="0" err="1" smtClean="0"/>
                        <a:t>T</a:t>
                      </a:r>
                      <a:r>
                        <a:rPr lang="de-DE" sz="1400" baseline="-25000" dirty="0" err="1" smtClean="0"/>
                        <a:t>amb</a:t>
                      </a:r>
                      <a:r>
                        <a:rPr lang="de-DE" sz="1400" dirty="0" smtClean="0"/>
                        <a:t> &gt;3</a:t>
                      </a:r>
                      <a:r>
                        <a:rPr lang="de-DE" sz="1400" dirty="0" smtClean="0">
                          <a:latin typeface="Arial"/>
                          <a:cs typeface="Arial"/>
                        </a:rPr>
                        <a:t>ºC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Water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vapor</a:t>
                      </a:r>
                      <a:r>
                        <a:rPr lang="de-DE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T</a:t>
                      </a:r>
                      <a:r>
                        <a:rPr lang="de-DE" sz="1400" baseline="-25000" dirty="0" err="1" smtClean="0"/>
                        <a:t>amb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smtClean="0">
                          <a:latin typeface="Arial"/>
                          <a:cs typeface="Arial"/>
                        </a:rPr>
                        <a:t>≤</a:t>
                      </a:r>
                      <a:r>
                        <a:rPr lang="de-DE" sz="1400" dirty="0" smtClean="0"/>
                        <a:t>3</a:t>
                      </a:r>
                      <a:r>
                        <a:rPr lang="de-DE" sz="1400" dirty="0" smtClean="0">
                          <a:latin typeface="+mn-lt"/>
                          <a:cs typeface="Arial"/>
                        </a:rPr>
                        <a:t>ºC</a:t>
                      </a:r>
                      <a:endParaRPr lang="de-DE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Total </a:t>
                      </a:r>
                      <a:r>
                        <a:rPr lang="de-DE" dirty="0" err="1" smtClean="0"/>
                        <a:t>oil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Pre-purification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process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air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Pharmaceutical</a:t>
                      </a:r>
                      <a:r>
                        <a:rPr lang="de-DE" sz="1600" dirty="0" smtClean="0"/>
                        <a:t>, </a:t>
                      </a:r>
                      <a:r>
                        <a:rPr lang="de-DE" sz="1600" dirty="0" err="1" smtClean="0"/>
                        <a:t>food</a:t>
                      </a:r>
                      <a:r>
                        <a:rPr lang="de-DE" sz="1600" dirty="0" smtClean="0"/>
                        <a:t> + </a:t>
                      </a:r>
                      <a:r>
                        <a:rPr lang="de-DE" sz="1600" dirty="0" err="1" smtClean="0"/>
                        <a:t>beverage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industries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3-4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Blow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moulding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of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plastics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Instrument </a:t>
                      </a:r>
                      <a:r>
                        <a:rPr lang="de-DE" sz="1600" dirty="0" err="1" smtClean="0"/>
                        <a:t>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blowing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semiconductor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industry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Measurement </a:t>
                      </a:r>
                      <a:r>
                        <a:rPr lang="de-DE" sz="1600" dirty="0" err="1" smtClean="0"/>
                        <a:t>and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test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technology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Transport </a:t>
                      </a:r>
                      <a:r>
                        <a:rPr lang="de-DE" sz="1600" dirty="0" err="1" smtClean="0"/>
                        <a:t>air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process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applications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512491" y="1592796"/>
            <a:ext cx="68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Air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4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7091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Central </a:t>
            </a:r>
            <a:r>
              <a:rPr lang="de-DE" sz="2000" dirty="0" err="1"/>
              <a:t>a</a:t>
            </a:r>
            <a:r>
              <a:rPr lang="de-DE" sz="2000" dirty="0" err="1" smtClean="0"/>
              <a:t>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oil-lubricated</a:t>
            </a:r>
            <a:r>
              <a:rPr lang="de-DE" sz="2000" dirty="0" smtClean="0"/>
              <a:t> </a:t>
            </a:r>
            <a:r>
              <a:rPr lang="de-DE" sz="2000" dirty="0" err="1" smtClean="0"/>
              <a:t>compressor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Volume </a:t>
            </a:r>
            <a:r>
              <a:rPr lang="de-DE" sz="1600" dirty="0" err="1" smtClean="0"/>
              <a:t>flow</a:t>
            </a:r>
            <a:r>
              <a:rPr lang="de-DE" sz="1600" dirty="0" smtClean="0"/>
              <a:t> &lt; 1100 m³/h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chemeClr val="accent1"/>
                </a:solidFill>
              </a:rPr>
              <a:t>Ambient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temperature</a:t>
            </a:r>
            <a:r>
              <a:rPr lang="de-DE" sz="1600" dirty="0" smtClean="0">
                <a:solidFill>
                  <a:schemeClr val="accent1"/>
                </a:solidFill>
              </a:rPr>
              <a:t> (</a:t>
            </a:r>
            <a:r>
              <a:rPr lang="de-DE" sz="1600" dirty="0" err="1" smtClean="0">
                <a:solidFill>
                  <a:schemeClr val="accent1"/>
                </a:solidFill>
              </a:rPr>
              <a:t>T</a:t>
            </a:r>
            <a:r>
              <a:rPr lang="de-DE" sz="1600" baseline="-25000" dirty="0" err="1" smtClean="0">
                <a:solidFill>
                  <a:schemeClr val="accent1"/>
                </a:solidFill>
              </a:rPr>
              <a:t>amb</a:t>
            </a:r>
            <a:r>
              <a:rPr lang="de-DE" sz="1600" dirty="0" smtClean="0">
                <a:solidFill>
                  <a:schemeClr val="accent1"/>
                </a:solidFill>
              </a:rPr>
              <a:t>) -10</a:t>
            </a:r>
            <a:r>
              <a:rPr lang="de-DE" sz="1600" dirty="0" smtClean="0">
                <a:solidFill>
                  <a:schemeClr val="accent1"/>
                </a:solidFill>
                <a:latin typeface="Arial"/>
                <a:cs typeface="Arial"/>
              </a:rPr>
              <a:t>ºC…25ºC</a:t>
            </a:r>
            <a:endParaRPr lang="de-D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/>
              <a:t>Compressor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integrated</a:t>
            </a:r>
            <a:r>
              <a:rPr lang="de-DE" sz="1600" dirty="0" smtClean="0"/>
              <a:t> </a:t>
            </a:r>
            <a:r>
              <a:rPr lang="de-DE" sz="1600" dirty="0" err="1" smtClean="0"/>
              <a:t>air-cooled</a:t>
            </a:r>
            <a:r>
              <a:rPr lang="de-DE" sz="1600" dirty="0" smtClean="0"/>
              <a:t> cooler (</a:t>
            </a:r>
            <a:r>
              <a:rPr lang="de-DE" sz="1600" dirty="0" err="1" smtClean="0"/>
              <a:t>T</a:t>
            </a:r>
            <a:r>
              <a:rPr lang="de-DE" sz="1600" baseline="-25000" dirty="0" err="1" smtClean="0"/>
              <a:t>out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Arial"/>
                <a:cs typeface="Arial"/>
              </a:rPr>
              <a:t>≈</a:t>
            </a:r>
            <a:r>
              <a:rPr lang="de-DE" sz="1600" dirty="0" smtClean="0"/>
              <a:t> T</a:t>
            </a:r>
            <a:r>
              <a:rPr lang="de-DE" sz="1600" baseline="-25000" dirty="0" smtClean="0"/>
              <a:t>amb</a:t>
            </a:r>
            <a:r>
              <a:rPr lang="de-DE" sz="1600" dirty="0" smtClean="0"/>
              <a:t>+10K)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Air </a:t>
            </a:r>
            <a:r>
              <a:rPr lang="de-DE" sz="1600" dirty="0" err="1" smtClean="0"/>
              <a:t>receiver</a:t>
            </a:r>
            <a:r>
              <a:rPr lang="de-DE" sz="1600" dirty="0" smtClean="0"/>
              <a:t> </a:t>
            </a:r>
            <a:r>
              <a:rPr lang="de-DE" sz="1600" dirty="0" err="1" smtClean="0"/>
              <a:t>vessel</a:t>
            </a:r>
            <a:r>
              <a:rPr lang="de-DE" sz="1600" dirty="0" smtClean="0"/>
              <a:t>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</a:t>
            </a:r>
            <a:r>
              <a:rPr lang="de-DE" sz="1600" dirty="0" err="1" smtClean="0"/>
              <a:t>compressor</a:t>
            </a:r>
            <a:r>
              <a:rPr lang="de-DE" sz="1600" dirty="0"/>
              <a:t> </a:t>
            </a:r>
            <a:r>
              <a:rPr lang="de-DE" sz="1600" dirty="0" smtClean="0"/>
              <a:t>(optional)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4282196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51" y="4340456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4903603" y="4805118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28" y="4568690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3591904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5832140" y="4814184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233391" y="4650740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12491" y="2384884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high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1)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696671" y="2960948"/>
            <a:ext cx="756084" cy="496280"/>
          </a:xfrm>
          <a:prstGeom prst="wedgeRectCallout">
            <a:avLst>
              <a:gd name="adj1" fmla="val 38821"/>
              <a:gd name="adj2" fmla="val 30167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572000" y="2960948"/>
            <a:ext cx="756084" cy="496280"/>
          </a:xfrm>
          <a:prstGeom prst="wedgeRectCallout">
            <a:avLst>
              <a:gd name="adj1" fmla="val -22909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547664" y="6258798"/>
            <a:ext cx="69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Cyclone</a:t>
            </a:r>
            <a:r>
              <a:rPr lang="de-DE" sz="1600" dirty="0" smtClean="0"/>
              <a:t> </a:t>
            </a:r>
            <a:r>
              <a:rPr lang="de-DE" sz="1600" dirty="0" err="1" smtClean="0"/>
              <a:t>separator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remove</a:t>
            </a:r>
            <a:r>
              <a:rPr lang="de-DE" sz="1600" dirty="0" smtClean="0"/>
              <a:t> liquid </a:t>
            </a:r>
            <a:r>
              <a:rPr lang="de-DE" sz="1600" dirty="0" err="1" smtClean="0"/>
              <a:t>water</a:t>
            </a:r>
            <a:r>
              <a:rPr lang="de-DE" sz="1600" dirty="0" smtClean="0"/>
              <a:t> </a:t>
            </a:r>
            <a:r>
              <a:rPr lang="de-DE" sz="1600" dirty="0" err="1" smtClean="0"/>
              <a:t>during</a:t>
            </a:r>
            <a:r>
              <a:rPr lang="de-DE" sz="1600" dirty="0" smtClean="0"/>
              <a:t> </a:t>
            </a:r>
            <a:r>
              <a:rPr lang="de-DE" sz="1600" dirty="0" err="1" smtClean="0"/>
              <a:t>cold</a:t>
            </a:r>
            <a:r>
              <a:rPr lang="de-DE" sz="1600" dirty="0" smtClean="0"/>
              <a:t> </a:t>
            </a:r>
            <a:r>
              <a:rPr lang="de-DE" sz="1600" dirty="0" err="1" smtClean="0"/>
              <a:t>period</a:t>
            </a:r>
            <a:endParaRPr lang="de-DE" sz="1600" dirty="0"/>
          </a:p>
        </p:txBody>
      </p:sp>
      <p:pic>
        <p:nvPicPr>
          <p:cNvPr id="2050" name="Picture 2" descr="U:\Präsentation\006_Grafik_Bilder_Videos\001_Grafik_Produkte\Systemgrafik\JPG-Einzelbilder Systemgrafik\Adsorptionstrockne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8774" r="19683" b="9127"/>
          <a:stretch/>
        </p:blipFill>
        <p:spPr bwMode="auto">
          <a:xfrm>
            <a:off x="6156176" y="3880068"/>
            <a:ext cx="961035" cy="1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 bwMode="auto">
          <a:xfrm>
            <a:off x="7056276" y="4797152"/>
            <a:ext cx="86409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eckige Legende 25"/>
          <p:cNvSpPr/>
          <p:nvPr/>
        </p:nvSpPr>
        <p:spPr bwMode="auto">
          <a:xfrm>
            <a:off x="5436096" y="2960948"/>
            <a:ext cx="756084" cy="496280"/>
          </a:xfrm>
          <a:prstGeom prst="wedgeRectCallout">
            <a:avLst>
              <a:gd name="adj1" fmla="val -35507"/>
              <a:gd name="adj2" fmla="val 240262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Optional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echteckige Legende 26"/>
          <p:cNvSpPr/>
          <p:nvPr/>
        </p:nvSpPr>
        <p:spPr bwMode="auto">
          <a:xfrm>
            <a:off x="6300192" y="2960948"/>
            <a:ext cx="756084" cy="496280"/>
          </a:xfrm>
          <a:prstGeom prst="wedgeRectCallout">
            <a:avLst>
              <a:gd name="adj1" fmla="val -24169"/>
              <a:gd name="adj2" fmla="val 17308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MSD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547664" y="5913276"/>
            <a:ext cx="69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Pre</a:t>
            </a:r>
            <a:r>
              <a:rPr lang="de-DE" sz="1600" dirty="0" smtClean="0"/>
              <a:t> </a:t>
            </a:r>
            <a:r>
              <a:rPr lang="de-DE" sz="1600" dirty="0" err="1" smtClean="0"/>
              <a:t>filter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upstream</a:t>
            </a:r>
            <a:r>
              <a:rPr lang="de-DE" sz="1600" dirty="0" smtClean="0"/>
              <a:t> </a:t>
            </a:r>
            <a:r>
              <a:rPr lang="de-DE" sz="1600" dirty="0" err="1" smtClean="0"/>
              <a:t>fridge</a:t>
            </a:r>
            <a:r>
              <a:rPr lang="de-DE" sz="1600" dirty="0" smtClean="0"/>
              <a:t> </a:t>
            </a:r>
            <a:r>
              <a:rPr lang="de-DE" sz="1600" dirty="0" err="1" smtClean="0"/>
              <a:t>dryer</a:t>
            </a:r>
            <a:r>
              <a:rPr lang="de-DE" sz="1600" dirty="0" smtClean="0"/>
              <a:t> – </a:t>
            </a:r>
            <a:r>
              <a:rPr lang="de-DE" sz="1600" dirty="0" err="1" smtClean="0"/>
              <a:t>protection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heat-exchanger</a:t>
            </a:r>
            <a:endParaRPr lang="de-DE" sz="1600" dirty="0"/>
          </a:p>
        </p:txBody>
      </p:sp>
      <p:pic>
        <p:nvPicPr>
          <p:cNvPr id="2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7441409" y="460469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ige Legende 24"/>
          <p:cNvSpPr/>
          <p:nvPr/>
        </p:nvSpPr>
        <p:spPr bwMode="auto">
          <a:xfrm>
            <a:off x="7164288" y="2960948"/>
            <a:ext cx="756084" cy="496280"/>
          </a:xfrm>
          <a:prstGeom prst="wedgeRectCallout">
            <a:avLst>
              <a:gd name="adj1" fmla="val 4806"/>
              <a:gd name="adj2" fmla="val 27864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DF-A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2698020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75" y="2756280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5119627" y="3220942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2007728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3218472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3218472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6048164" y="3230008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512491" y="836712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high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1)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696671" y="1376772"/>
            <a:ext cx="756084" cy="496280"/>
          </a:xfrm>
          <a:prstGeom prst="wedgeRectCallout">
            <a:avLst>
              <a:gd name="adj1" fmla="val 38821"/>
              <a:gd name="adj2" fmla="val 30167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572000" y="1376772"/>
            <a:ext cx="756084" cy="496280"/>
          </a:xfrm>
          <a:prstGeom prst="wedgeRectCallout">
            <a:avLst>
              <a:gd name="adj1" fmla="val 2287"/>
              <a:gd name="adj2" fmla="val 25753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</p:txBody>
      </p:sp>
      <p:pic>
        <p:nvPicPr>
          <p:cNvPr id="2050" name="Picture 2" descr="U:\Präsentation\006_Grafik_Bilder_Videos\001_Grafik_Produkte\Systemgrafik\JPG-Einzelbilder Systemgrafik\Adsorptionstrockn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8774" r="19683" b="9127"/>
          <a:stretch/>
        </p:blipFill>
        <p:spPr bwMode="auto">
          <a:xfrm>
            <a:off x="6372200" y="2295892"/>
            <a:ext cx="961035" cy="1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 bwMode="auto">
          <a:xfrm>
            <a:off x="7272300" y="3212976"/>
            <a:ext cx="86409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eckige Legende 25"/>
          <p:cNvSpPr/>
          <p:nvPr/>
        </p:nvSpPr>
        <p:spPr bwMode="auto">
          <a:xfrm>
            <a:off x="5436096" y="1376772"/>
            <a:ext cx="756084" cy="496280"/>
          </a:xfrm>
          <a:prstGeom prst="wedgeRectCallout">
            <a:avLst>
              <a:gd name="adj1" fmla="val -20390"/>
              <a:gd name="adj2" fmla="val 211473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Optional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echteckige Legende 26"/>
          <p:cNvSpPr/>
          <p:nvPr/>
        </p:nvSpPr>
        <p:spPr bwMode="auto">
          <a:xfrm>
            <a:off x="6300192" y="1376772"/>
            <a:ext cx="756084" cy="496280"/>
          </a:xfrm>
          <a:prstGeom prst="wedgeRectCallout">
            <a:avLst>
              <a:gd name="adj1" fmla="val 4806"/>
              <a:gd name="adj2" fmla="val 12510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MSD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7657433" y="3020521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ige Legende 24"/>
          <p:cNvSpPr/>
          <p:nvPr/>
        </p:nvSpPr>
        <p:spPr bwMode="auto">
          <a:xfrm>
            <a:off x="7164288" y="1376772"/>
            <a:ext cx="756084" cy="496280"/>
          </a:xfrm>
          <a:prstGeom prst="wedgeRectCallout">
            <a:avLst>
              <a:gd name="adj1" fmla="val 33781"/>
              <a:gd name="adj2" fmla="val 263293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DF-A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Flussdiagramm: Prozess 27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Flussdiagramm: Prozess 28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Flussdiagramm: Prozess 29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Flussdiagramm: Prozess 36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7079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7079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5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1" name="Flussdiagramm: Prozess 40"/>
          <p:cNvSpPr/>
          <p:nvPr/>
        </p:nvSpPr>
        <p:spPr bwMode="auto">
          <a:xfrm>
            <a:off x="422233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211960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6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11960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21196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5" name="Flussdiagramm: Prozess 44"/>
          <p:cNvSpPr/>
          <p:nvPr/>
        </p:nvSpPr>
        <p:spPr bwMode="auto">
          <a:xfrm>
            <a:off x="479840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78802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78802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78802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9" name="Flussdiagramm: Prozess 48"/>
          <p:cNvSpPr/>
          <p:nvPr/>
        </p:nvSpPr>
        <p:spPr bwMode="auto">
          <a:xfrm>
            <a:off x="55184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5081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5081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5081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" name="Flussdiagramm: Prozess 52"/>
          <p:cNvSpPr/>
          <p:nvPr/>
        </p:nvSpPr>
        <p:spPr bwMode="auto">
          <a:xfrm>
            <a:off x="656259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499199" y="5039888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655222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6499199" y="5507940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cxnSp>
        <p:nvCxnSpPr>
          <p:cNvPr id="57" name="Gerade Verbindung 56"/>
          <p:cNvCxnSpPr/>
          <p:nvPr/>
        </p:nvCxnSpPr>
        <p:spPr bwMode="auto">
          <a:xfrm>
            <a:off x="4572000" y="3212976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52" y="2984514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233391" y="3066564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Flussdiagramm: Prozess 57"/>
          <p:cNvSpPr/>
          <p:nvPr/>
        </p:nvSpPr>
        <p:spPr bwMode="auto">
          <a:xfrm>
            <a:off x="7606714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7543315" y="5039888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596336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543315" y="5507940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37300"/>
            <a:ext cx="2133600" cy="47625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D06656-11B8-47A0-8961-C1E336D89677}" type="slidenum">
              <a:rPr lang="de-DE" sz="1400" smtClean="0"/>
              <a:pPr/>
              <a:t>2</a:t>
            </a:fld>
            <a:endParaRPr lang="de-DE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5888"/>
            <a:ext cx="6629400" cy="633412"/>
          </a:xfrm>
        </p:spPr>
        <p:txBody>
          <a:bodyPr/>
          <a:lstStyle/>
          <a:p>
            <a:r>
              <a:rPr lang="en-US" sz="3200" smtClean="0"/>
              <a:t>Content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95400"/>
            <a:ext cx="6336679" cy="4321175"/>
          </a:xfrm>
          <a:extLst>
            <a:ext uri="{909E8E84-426E-40DD-AFC4-6F175D3DCCD1}">
              <a14:hiddenFill xmlns:a14="http://schemas.microsoft.com/office/drawing/2010/main">
                <a:solidFill>
                  <a:srgbClr val="0081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800" dirty="0" smtClean="0">
                <a:solidFill>
                  <a:schemeClr val="tx1"/>
                </a:solidFill>
              </a:rPr>
              <a:t>Central </a:t>
            </a:r>
            <a:r>
              <a:rPr lang="de-DE" sz="2800" dirty="0" err="1" smtClean="0">
                <a:solidFill>
                  <a:schemeClr val="tx1"/>
                </a:solidFill>
              </a:rPr>
              <a:t>Applications</a:t>
            </a:r>
            <a:endParaRPr lang="de-DE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Air Quality – air for general purpose</a:t>
            </a:r>
          </a:p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Air </a:t>
            </a:r>
            <a:r>
              <a:rPr lang="de-DE" sz="2800" dirty="0" err="1">
                <a:solidFill>
                  <a:schemeClr val="tx1"/>
                </a:solidFill>
              </a:rPr>
              <a:t>for</a:t>
            </a:r>
            <a:r>
              <a:rPr lang="de-DE" sz="2800" dirty="0">
                <a:solidFill>
                  <a:schemeClr val="tx1"/>
                </a:solidFill>
              </a:rPr>
              <a:t> high </a:t>
            </a:r>
            <a:r>
              <a:rPr lang="de-DE" sz="2800" dirty="0" err="1">
                <a:solidFill>
                  <a:schemeClr val="tx1"/>
                </a:solidFill>
              </a:rPr>
              <a:t>quality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purpose</a:t>
            </a:r>
            <a:endParaRPr lang="de-DE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Air </a:t>
            </a:r>
            <a:r>
              <a:rPr lang="de-DE" sz="2800" dirty="0" err="1">
                <a:solidFill>
                  <a:schemeClr val="tx1"/>
                </a:solidFill>
              </a:rPr>
              <a:t>for</a:t>
            </a:r>
            <a:r>
              <a:rPr lang="de-DE" sz="2800" dirty="0">
                <a:solidFill>
                  <a:schemeClr val="tx1"/>
                </a:solidFill>
              </a:rPr>
              <a:t> Critical </a:t>
            </a:r>
            <a:r>
              <a:rPr lang="de-DE" sz="2800" dirty="0" err="1">
                <a:solidFill>
                  <a:schemeClr val="tx1"/>
                </a:solidFill>
              </a:rPr>
              <a:t>Applications</a:t>
            </a:r>
            <a:endParaRPr lang="de-DE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800" dirty="0" smtClean="0">
                <a:solidFill>
                  <a:schemeClr val="tx1"/>
                </a:solidFill>
              </a:rPr>
              <a:t> Filter </a:t>
            </a:r>
            <a:r>
              <a:rPr lang="de-DE" sz="2800" dirty="0" err="1" smtClean="0">
                <a:solidFill>
                  <a:schemeClr val="tx1"/>
                </a:solidFill>
              </a:rPr>
              <a:t>performance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overview</a:t>
            </a:r>
            <a:endParaRPr lang="de-DE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7091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Central </a:t>
            </a:r>
            <a:r>
              <a:rPr lang="de-DE" sz="2000" dirty="0" err="1"/>
              <a:t>a</a:t>
            </a:r>
            <a:r>
              <a:rPr lang="de-DE" sz="2000" dirty="0" err="1" smtClean="0"/>
              <a:t>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oil-lubricated</a:t>
            </a:r>
            <a:r>
              <a:rPr lang="de-DE" sz="2000" dirty="0" smtClean="0"/>
              <a:t> </a:t>
            </a:r>
            <a:r>
              <a:rPr lang="de-DE" sz="2000" dirty="0" err="1" smtClean="0"/>
              <a:t>compressor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Volume </a:t>
            </a:r>
            <a:r>
              <a:rPr lang="de-DE" sz="1600" dirty="0" err="1" smtClean="0"/>
              <a:t>flow</a:t>
            </a:r>
            <a:r>
              <a:rPr lang="de-DE" sz="1600" dirty="0" smtClean="0"/>
              <a:t> &lt; 1100 m³/h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chemeClr val="accent1"/>
                </a:solidFill>
              </a:rPr>
              <a:t>Ambient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temperature</a:t>
            </a:r>
            <a:r>
              <a:rPr lang="de-DE" sz="1600" dirty="0" smtClean="0">
                <a:solidFill>
                  <a:schemeClr val="accent1"/>
                </a:solidFill>
              </a:rPr>
              <a:t> (</a:t>
            </a:r>
            <a:r>
              <a:rPr lang="de-DE" sz="1600" dirty="0" err="1" smtClean="0">
                <a:solidFill>
                  <a:schemeClr val="accent1"/>
                </a:solidFill>
              </a:rPr>
              <a:t>T</a:t>
            </a:r>
            <a:r>
              <a:rPr lang="de-DE" sz="1600" baseline="-25000" dirty="0" err="1" smtClean="0">
                <a:solidFill>
                  <a:schemeClr val="accent1"/>
                </a:solidFill>
              </a:rPr>
              <a:t>amb</a:t>
            </a:r>
            <a:r>
              <a:rPr lang="de-DE" sz="1600" dirty="0" smtClean="0">
                <a:solidFill>
                  <a:schemeClr val="accent1"/>
                </a:solidFill>
              </a:rPr>
              <a:t>) -10</a:t>
            </a:r>
            <a:r>
              <a:rPr lang="de-DE" sz="1600" dirty="0" smtClean="0">
                <a:solidFill>
                  <a:schemeClr val="accent1"/>
                </a:solidFill>
                <a:latin typeface="Arial"/>
                <a:cs typeface="Arial"/>
              </a:rPr>
              <a:t>ºC…25ºC</a:t>
            </a:r>
            <a:endParaRPr lang="de-D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/>
              <a:t>Compressor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integrated</a:t>
            </a:r>
            <a:r>
              <a:rPr lang="de-DE" sz="1600" dirty="0" smtClean="0"/>
              <a:t> </a:t>
            </a:r>
            <a:r>
              <a:rPr lang="de-DE" sz="1600" dirty="0" err="1" smtClean="0"/>
              <a:t>air-cooled</a:t>
            </a:r>
            <a:r>
              <a:rPr lang="de-DE" sz="1600" dirty="0" smtClean="0"/>
              <a:t> cooler (</a:t>
            </a:r>
            <a:r>
              <a:rPr lang="de-DE" sz="1600" dirty="0" err="1" smtClean="0"/>
              <a:t>T</a:t>
            </a:r>
            <a:r>
              <a:rPr lang="de-DE" sz="1600" baseline="-25000" dirty="0" err="1" smtClean="0"/>
              <a:t>out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Arial"/>
                <a:cs typeface="Arial"/>
              </a:rPr>
              <a:t>≈</a:t>
            </a:r>
            <a:r>
              <a:rPr lang="de-DE" sz="1600" dirty="0" smtClean="0"/>
              <a:t> T</a:t>
            </a:r>
            <a:r>
              <a:rPr lang="de-DE" sz="1600" baseline="-25000" dirty="0" smtClean="0"/>
              <a:t>amb</a:t>
            </a:r>
            <a:r>
              <a:rPr lang="de-DE" sz="1600" dirty="0" smtClean="0"/>
              <a:t>+10K)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Air </a:t>
            </a:r>
            <a:r>
              <a:rPr lang="de-DE" sz="1600" dirty="0" err="1" smtClean="0"/>
              <a:t>receiver</a:t>
            </a:r>
            <a:r>
              <a:rPr lang="de-DE" sz="1600" dirty="0" smtClean="0"/>
              <a:t> </a:t>
            </a:r>
            <a:r>
              <a:rPr lang="de-DE" sz="1600" dirty="0" err="1" smtClean="0"/>
              <a:t>vessel</a:t>
            </a:r>
            <a:r>
              <a:rPr lang="de-DE" sz="1600" dirty="0" smtClean="0"/>
              <a:t>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</a:t>
            </a:r>
            <a:r>
              <a:rPr lang="de-DE" sz="1600" dirty="0" err="1" smtClean="0"/>
              <a:t>compressor</a:t>
            </a:r>
            <a:r>
              <a:rPr lang="de-DE" sz="1600" dirty="0"/>
              <a:t> </a:t>
            </a:r>
            <a:r>
              <a:rPr lang="de-DE" sz="1600" dirty="0" smtClean="0"/>
              <a:t>(optional)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4282196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51" y="4340456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4903603" y="4805118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28" y="4568690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3591904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5832140" y="4814184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233391" y="4650740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12491" y="2384884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high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2)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419872" y="2960948"/>
            <a:ext cx="756084" cy="496280"/>
          </a:xfrm>
          <a:prstGeom prst="wedgeRectCallout">
            <a:avLst>
              <a:gd name="adj1" fmla="val 64017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295201" y="2960948"/>
            <a:ext cx="756084" cy="496280"/>
          </a:xfrm>
          <a:prstGeom prst="wedgeRectCallout">
            <a:avLst>
              <a:gd name="adj1" fmla="val 8586"/>
              <a:gd name="adj2" fmla="val 25753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</p:txBody>
      </p:sp>
      <p:pic>
        <p:nvPicPr>
          <p:cNvPr id="2050" name="Picture 2" descr="U:\Präsentation\006_Grafik_Bilder_Videos\001_Grafik_Produkte\Systemgrafik\JPG-Einzelbilder Systemgrafik\Adsorptionstrockne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8774" r="19683" b="9127"/>
          <a:stretch/>
        </p:blipFill>
        <p:spPr bwMode="auto">
          <a:xfrm>
            <a:off x="6156176" y="3880068"/>
            <a:ext cx="961035" cy="1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 bwMode="auto">
          <a:xfrm>
            <a:off x="7056276" y="4797152"/>
            <a:ext cx="2160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eckige Legende 25"/>
          <p:cNvSpPr/>
          <p:nvPr/>
        </p:nvSpPr>
        <p:spPr bwMode="auto">
          <a:xfrm>
            <a:off x="5159297" y="2960948"/>
            <a:ext cx="756084" cy="496280"/>
          </a:xfrm>
          <a:prstGeom prst="wedgeRectCallout">
            <a:avLst>
              <a:gd name="adj1" fmla="val -233"/>
              <a:gd name="adj2" fmla="val 19995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Optional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echteckige Legende 26"/>
          <p:cNvSpPr/>
          <p:nvPr/>
        </p:nvSpPr>
        <p:spPr bwMode="auto">
          <a:xfrm>
            <a:off x="6023393" y="2960948"/>
            <a:ext cx="756084" cy="496280"/>
          </a:xfrm>
          <a:prstGeom prst="wedgeRectCallout">
            <a:avLst>
              <a:gd name="adj1" fmla="val 26222"/>
              <a:gd name="adj2" fmla="val 12510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MSD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547664" y="5913276"/>
            <a:ext cx="69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AKC </a:t>
            </a:r>
            <a:r>
              <a:rPr lang="de-DE" sz="1600" dirty="0" err="1" smtClean="0"/>
              <a:t>provides</a:t>
            </a:r>
            <a:r>
              <a:rPr lang="de-DE" sz="1600" dirty="0" smtClean="0"/>
              <a:t> </a:t>
            </a:r>
            <a:r>
              <a:rPr lang="de-DE" sz="1600" dirty="0" err="1" smtClean="0"/>
              <a:t>extended</a:t>
            </a:r>
            <a:r>
              <a:rPr lang="de-DE" sz="1600" dirty="0" smtClean="0"/>
              <a:t> </a:t>
            </a:r>
            <a:r>
              <a:rPr lang="de-DE" sz="1600" dirty="0" err="1" smtClean="0"/>
              <a:t>activated</a:t>
            </a:r>
            <a:r>
              <a:rPr lang="de-DE" sz="1600" dirty="0" smtClean="0"/>
              <a:t> </a:t>
            </a:r>
            <a:r>
              <a:rPr lang="de-DE" sz="1600" dirty="0" err="1" smtClean="0"/>
              <a:t>carbon</a:t>
            </a:r>
            <a:r>
              <a:rPr lang="de-DE" sz="1600" dirty="0" smtClean="0"/>
              <a:t> </a:t>
            </a:r>
            <a:r>
              <a:rPr lang="de-DE" sz="1600" dirty="0" err="1" smtClean="0"/>
              <a:t>lifetime</a:t>
            </a:r>
            <a:endParaRPr lang="de-DE" sz="1600" dirty="0"/>
          </a:p>
        </p:txBody>
      </p:sp>
      <p:pic>
        <p:nvPicPr>
          <p:cNvPr id="2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8172400" y="460469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ige Legende 24"/>
          <p:cNvSpPr/>
          <p:nvPr/>
        </p:nvSpPr>
        <p:spPr bwMode="auto">
          <a:xfrm>
            <a:off x="7740352" y="2960948"/>
            <a:ext cx="1206134" cy="496280"/>
          </a:xfrm>
          <a:prstGeom prst="wedgeRectCallout">
            <a:avLst>
              <a:gd name="adj1" fmla="val -14855"/>
              <a:gd name="adj2" fmla="val 265212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DF-Combi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 + 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074" name="Picture 2" descr="U:\Präsentation\006_Grafik_Bilder_Videos\001_Grafik_Produkte\Systemgrafik\JPG-Einzelbilder Systemgrafik\Öldampfadsorber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6047" r="33955" b="6474"/>
          <a:stretch/>
        </p:blipFill>
        <p:spPr bwMode="auto">
          <a:xfrm>
            <a:off x="7272300" y="4085465"/>
            <a:ext cx="49573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Gerade Verbindung 27"/>
          <p:cNvCxnSpPr/>
          <p:nvPr/>
        </p:nvCxnSpPr>
        <p:spPr bwMode="auto">
          <a:xfrm>
            <a:off x="7668344" y="4797152"/>
            <a:ext cx="1800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hteckige Legende 28"/>
          <p:cNvSpPr/>
          <p:nvPr/>
        </p:nvSpPr>
        <p:spPr bwMode="auto">
          <a:xfrm>
            <a:off x="6887489" y="2960948"/>
            <a:ext cx="756084" cy="496280"/>
          </a:xfrm>
          <a:prstGeom prst="wedgeRectCallout">
            <a:avLst>
              <a:gd name="adj1" fmla="val 17404"/>
              <a:gd name="adj2" fmla="val 157732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AKC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547664" y="6294802"/>
            <a:ext cx="69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Additional </a:t>
            </a:r>
            <a:r>
              <a:rPr lang="de-DE" sz="1600" dirty="0" err="1" smtClean="0"/>
              <a:t>dust</a:t>
            </a:r>
            <a:r>
              <a:rPr lang="de-DE" sz="1600" dirty="0" smtClean="0"/>
              <a:t> </a:t>
            </a:r>
            <a:r>
              <a:rPr lang="de-DE" sz="1600" dirty="0" err="1" smtClean="0"/>
              <a:t>filter</a:t>
            </a:r>
            <a:r>
              <a:rPr lang="de-DE" sz="1600" dirty="0" smtClean="0"/>
              <a:t>(s)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AKC</a:t>
            </a:r>
            <a:endParaRPr lang="de-DE" sz="1600" dirty="0"/>
          </a:p>
        </p:txBody>
      </p:sp>
      <p:pic>
        <p:nvPicPr>
          <p:cNvPr id="37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7848364" y="460469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2626012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4903603" y="3148934"/>
            <a:ext cx="6045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1935720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3146464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3146464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5832140" y="3158000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512491" y="728700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high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2)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419872" y="1304764"/>
            <a:ext cx="756084" cy="496280"/>
          </a:xfrm>
          <a:prstGeom prst="wedgeRectCallout">
            <a:avLst>
              <a:gd name="adj1" fmla="val 64017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295201" y="1304764"/>
            <a:ext cx="756084" cy="496280"/>
          </a:xfrm>
          <a:prstGeom prst="wedgeRectCallout">
            <a:avLst>
              <a:gd name="adj1" fmla="val 36301"/>
              <a:gd name="adj2" fmla="val 27288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</p:txBody>
      </p:sp>
      <p:pic>
        <p:nvPicPr>
          <p:cNvPr id="2050" name="Picture 2" descr="U:\Präsentation\006_Grafik_Bilder_Videos\001_Grafik_Produkte\Systemgrafik\JPG-Einzelbilder Systemgrafik\Adsorptionstrockn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8774" r="19683" b="9127"/>
          <a:stretch/>
        </p:blipFill>
        <p:spPr bwMode="auto">
          <a:xfrm>
            <a:off x="6156176" y="2223884"/>
            <a:ext cx="961035" cy="1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 bwMode="auto">
          <a:xfrm>
            <a:off x="7056276" y="3140968"/>
            <a:ext cx="2160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eckige Legende 25"/>
          <p:cNvSpPr/>
          <p:nvPr/>
        </p:nvSpPr>
        <p:spPr bwMode="auto">
          <a:xfrm>
            <a:off x="5159297" y="1304764"/>
            <a:ext cx="756084" cy="496280"/>
          </a:xfrm>
          <a:prstGeom prst="wedgeRectCallout">
            <a:avLst>
              <a:gd name="adj1" fmla="val -233"/>
              <a:gd name="adj2" fmla="val 19995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Optional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echteckige Legende 26"/>
          <p:cNvSpPr/>
          <p:nvPr/>
        </p:nvSpPr>
        <p:spPr bwMode="auto">
          <a:xfrm>
            <a:off x="6023393" y="1304764"/>
            <a:ext cx="756084" cy="496280"/>
          </a:xfrm>
          <a:prstGeom prst="wedgeRectCallout">
            <a:avLst>
              <a:gd name="adj1" fmla="val 26222"/>
              <a:gd name="adj2" fmla="val 12510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MSD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8172400" y="2948513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ige Legende 24"/>
          <p:cNvSpPr/>
          <p:nvPr/>
        </p:nvSpPr>
        <p:spPr bwMode="auto">
          <a:xfrm>
            <a:off x="7740352" y="1304764"/>
            <a:ext cx="1206134" cy="496280"/>
          </a:xfrm>
          <a:prstGeom prst="wedgeRectCallout">
            <a:avLst>
              <a:gd name="adj1" fmla="val -14855"/>
              <a:gd name="adj2" fmla="val 265212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DF-Combi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 + 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074" name="Picture 2" descr="U:\Präsentation\006_Grafik_Bilder_Videos\001_Grafik_Produkte\Systemgrafik\JPG-Einzelbilder Systemgrafik\Öldampfadsorb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6047" r="33955" b="6474"/>
          <a:stretch/>
        </p:blipFill>
        <p:spPr bwMode="auto">
          <a:xfrm>
            <a:off x="7272300" y="2429281"/>
            <a:ext cx="49573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Gerade Verbindung 27"/>
          <p:cNvCxnSpPr/>
          <p:nvPr/>
        </p:nvCxnSpPr>
        <p:spPr bwMode="auto">
          <a:xfrm>
            <a:off x="7668344" y="3140968"/>
            <a:ext cx="1800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hteckige Legende 28"/>
          <p:cNvSpPr/>
          <p:nvPr/>
        </p:nvSpPr>
        <p:spPr bwMode="auto">
          <a:xfrm>
            <a:off x="6887489" y="1304764"/>
            <a:ext cx="756084" cy="496280"/>
          </a:xfrm>
          <a:prstGeom prst="wedgeRectCallout">
            <a:avLst>
              <a:gd name="adj1" fmla="val 17404"/>
              <a:gd name="adj2" fmla="val 157732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AKC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7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7848364" y="2948513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lussdiagramm: Prozess 37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Flussdiagramm: Prozess 38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Flussdiagramm: Prozess 39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Flussdiagramm: Prozess 40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7079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7079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5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5" name="Flussdiagramm: Prozess 44"/>
          <p:cNvSpPr/>
          <p:nvPr/>
        </p:nvSpPr>
        <p:spPr bwMode="auto">
          <a:xfrm>
            <a:off x="422233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211960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6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211960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21196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9" name="Flussdiagramm: Prozess 48"/>
          <p:cNvSpPr/>
          <p:nvPr/>
        </p:nvSpPr>
        <p:spPr bwMode="auto">
          <a:xfrm>
            <a:off x="479840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78802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78802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478802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3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3" name="Flussdiagramm: Prozess 52"/>
          <p:cNvSpPr/>
          <p:nvPr/>
        </p:nvSpPr>
        <p:spPr bwMode="auto">
          <a:xfrm>
            <a:off x="55184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5081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5081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55081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3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7" name="Flussdiagramm: Prozess 56"/>
          <p:cNvSpPr/>
          <p:nvPr/>
        </p:nvSpPr>
        <p:spPr bwMode="auto">
          <a:xfrm>
            <a:off x="6399595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336196" y="5039888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6389217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6336196" y="5507940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1" name="Flussdiagramm: Prozess 60"/>
          <p:cNvSpPr/>
          <p:nvPr/>
        </p:nvSpPr>
        <p:spPr bwMode="auto">
          <a:xfrm>
            <a:off x="73186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255283" y="5039888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5-7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73083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255283" y="5507940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cxnSp>
        <p:nvCxnSpPr>
          <p:cNvPr id="65" name="Gerade Verbindung 64"/>
          <p:cNvCxnSpPr/>
          <p:nvPr/>
        </p:nvCxnSpPr>
        <p:spPr bwMode="auto">
          <a:xfrm>
            <a:off x="4572000" y="3140968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80" y="2952699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233391" y="2994556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71" y="2684272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lussdiagramm: Prozess 65"/>
          <p:cNvSpPr/>
          <p:nvPr/>
        </p:nvSpPr>
        <p:spPr bwMode="auto">
          <a:xfrm>
            <a:off x="800275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7939359" y="5039888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799238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7939359" y="5507940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7091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Central </a:t>
            </a:r>
            <a:r>
              <a:rPr lang="de-DE" sz="2000" dirty="0" err="1"/>
              <a:t>a</a:t>
            </a:r>
            <a:r>
              <a:rPr lang="de-DE" sz="2000" dirty="0" err="1" smtClean="0"/>
              <a:t>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oil-lubricated</a:t>
            </a:r>
            <a:r>
              <a:rPr lang="de-DE" sz="2000" dirty="0" smtClean="0"/>
              <a:t> </a:t>
            </a:r>
            <a:r>
              <a:rPr lang="de-DE" sz="2000" dirty="0" err="1" smtClean="0"/>
              <a:t>compressor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Volume </a:t>
            </a:r>
            <a:r>
              <a:rPr lang="de-DE" sz="1600" dirty="0" err="1" smtClean="0"/>
              <a:t>flow</a:t>
            </a:r>
            <a:r>
              <a:rPr lang="de-DE" sz="1600" dirty="0" smtClean="0"/>
              <a:t> &lt; 1100 m³/h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chemeClr val="accent1"/>
                </a:solidFill>
              </a:rPr>
              <a:t>Ambient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temperature</a:t>
            </a:r>
            <a:r>
              <a:rPr lang="de-DE" sz="1600" dirty="0" smtClean="0">
                <a:solidFill>
                  <a:schemeClr val="accent1"/>
                </a:solidFill>
              </a:rPr>
              <a:t> (</a:t>
            </a:r>
            <a:r>
              <a:rPr lang="de-DE" sz="1600" dirty="0" err="1" smtClean="0">
                <a:solidFill>
                  <a:schemeClr val="accent1"/>
                </a:solidFill>
              </a:rPr>
              <a:t>T</a:t>
            </a:r>
            <a:r>
              <a:rPr lang="de-DE" sz="1600" baseline="-25000" dirty="0" err="1" smtClean="0">
                <a:solidFill>
                  <a:schemeClr val="accent1"/>
                </a:solidFill>
              </a:rPr>
              <a:t>amb</a:t>
            </a:r>
            <a:r>
              <a:rPr lang="de-DE" sz="1600" dirty="0" smtClean="0">
                <a:solidFill>
                  <a:schemeClr val="accent1"/>
                </a:solidFill>
              </a:rPr>
              <a:t>) -10</a:t>
            </a:r>
            <a:r>
              <a:rPr lang="de-DE" sz="1600" dirty="0" smtClean="0">
                <a:solidFill>
                  <a:schemeClr val="accent1"/>
                </a:solidFill>
                <a:latin typeface="Arial"/>
                <a:cs typeface="Arial"/>
              </a:rPr>
              <a:t>ºC…25ºC</a:t>
            </a:r>
            <a:endParaRPr lang="de-D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err="1" smtClean="0"/>
              <a:t>Compressor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integrated</a:t>
            </a:r>
            <a:r>
              <a:rPr lang="de-DE" sz="1600" dirty="0" smtClean="0"/>
              <a:t> </a:t>
            </a:r>
            <a:r>
              <a:rPr lang="de-DE" sz="1600" dirty="0" err="1" smtClean="0"/>
              <a:t>air-cooled</a:t>
            </a:r>
            <a:r>
              <a:rPr lang="de-DE" sz="1600" dirty="0" smtClean="0"/>
              <a:t> cooler (</a:t>
            </a:r>
            <a:r>
              <a:rPr lang="de-DE" sz="1600" dirty="0" err="1" smtClean="0"/>
              <a:t>T</a:t>
            </a:r>
            <a:r>
              <a:rPr lang="de-DE" sz="1600" baseline="-25000" dirty="0" err="1" smtClean="0"/>
              <a:t>out</a:t>
            </a:r>
            <a:r>
              <a:rPr lang="de-DE" sz="1600" dirty="0" smtClean="0"/>
              <a:t> </a:t>
            </a:r>
            <a:r>
              <a:rPr lang="de-DE" sz="1600" dirty="0" smtClean="0">
                <a:latin typeface="Arial"/>
                <a:cs typeface="Arial"/>
              </a:rPr>
              <a:t>≈</a:t>
            </a:r>
            <a:r>
              <a:rPr lang="de-DE" sz="1600" dirty="0" smtClean="0"/>
              <a:t> T</a:t>
            </a:r>
            <a:r>
              <a:rPr lang="de-DE" sz="1600" baseline="-25000" dirty="0" smtClean="0"/>
              <a:t>amb</a:t>
            </a:r>
            <a:r>
              <a:rPr lang="de-DE" sz="1600" dirty="0" smtClean="0"/>
              <a:t>+10K)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Air </a:t>
            </a:r>
            <a:r>
              <a:rPr lang="de-DE" sz="1600" dirty="0" err="1" smtClean="0"/>
              <a:t>receiver</a:t>
            </a:r>
            <a:r>
              <a:rPr lang="de-DE" sz="1600" dirty="0" smtClean="0"/>
              <a:t> </a:t>
            </a:r>
            <a:r>
              <a:rPr lang="de-DE" sz="1600" dirty="0" err="1" smtClean="0"/>
              <a:t>vessel</a:t>
            </a:r>
            <a:r>
              <a:rPr lang="de-DE" sz="1600" dirty="0" smtClean="0"/>
              <a:t>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</a:t>
            </a:r>
            <a:r>
              <a:rPr lang="de-DE" sz="1600" dirty="0" err="1" smtClean="0"/>
              <a:t>compressor</a:t>
            </a:r>
            <a:r>
              <a:rPr lang="de-DE" sz="1600" dirty="0"/>
              <a:t> </a:t>
            </a:r>
            <a:r>
              <a:rPr lang="de-DE" sz="1600" dirty="0" smtClean="0"/>
              <a:t>(optional)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4282196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51" y="4340456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4903603" y="4805118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28" y="4568690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3591904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4802648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5832140" y="4814184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233391" y="4650740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12491" y="2384884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high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3)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419872" y="2960948"/>
            <a:ext cx="756084" cy="496280"/>
          </a:xfrm>
          <a:prstGeom prst="wedgeRectCallout">
            <a:avLst>
              <a:gd name="adj1" fmla="val 64017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(Optional)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295201" y="2960948"/>
            <a:ext cx="756084" cy="496280"/>
          </a:xfrm>
          <a:prstGeom prst="wedgeRectCallout">
            <a:avLst>
              <a:gd name="adj1" fmla="val 8586"/>
              <a:gd name="adj2" fmla="val 25753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(Optional)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echteckige Legende 25"/>
          <p:cNvSpPr/>
          <p:nvPr/>
        </p:nvSpPr>
        <p:spPr bwMode="auto">
          <a:xfrm>
            <a:off x="5159297" y="2960948"/>
            <a:ext cx="756084" cy="496280"/>
          </a:xfrm>
          <a:prstGeom prst="wedgeRectCallout">
            <a:avLst>
              <a:gd name="adj1" fmla="val -233"/>
              <a:gd name="adj2" fmla="val 19995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Optional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echteckige Legende 26"/>
          <p:cNvSpPr/>
          <p:nvPr/>
        </p:nvSpPr>
        <p:spPr bwMode="auto">
          <a:xfrm>
            <a:off x="6264188" y="2960948"/>
            <a:ext cx="756084" cy="496280"/>
          </a:xfrm>
          <a:prstGeom prst="wedgeRectCallout">
            <a:avLst>
              <a:gd name="adj1" fmla="val 26222"/>
              <a:gd name="adj2" fmla="val 12510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OFP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331640" y="5913276"/>
            <a:ext cx="69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OFP </a:t>
            </a:r>
            <a:r>
              <a:rPr lang="de-DE" sz="1600" dirty="0" err="1" smtClean="0"/>
              <a:t>provides</a:t>
            </a:r>
            <a:r>
              <a:rPr lang="de-DE" sz="1600" dirty="0" smtClean="0"/>
              <a:t> </a:t>
            </a:r>
            <a:r>
              <a:rPr lang="de-DE" sz="1600" dirty="0" err="1" smtClean="0"/>
              <a:t>extended</a:t>
            </a:r>
            <a:r>
              <a:rPr lang="de-DE" sz="1600" dirty="0" smtClean="0"/>
              <a:t> </a:t>
            </a:r>
            <a:r>
              <a:rPr lang="de-DE" sz="1600" dirty="0" err="1" smtClean="0"/>
              <a:t>activated</a:t>
            </a:r>
            <a:r>
              <a:rPr lang="de-DE" sz="1600" dirty="0" smtClean="0"/>
              <a:t> </a:t>
            </a:r>
            <a:r>
              <a:rPr lang="de-DE" sz="1600" dirty="0" err="1" smtClean="0"/>
              <a:t>carbon</a:t>
            </a:r>
            <a:r>
              <a:rPr lang="de-DE" sz="1600" dirty="0" smtClean="0"/>
              <a:t> </a:t>
            </a:r>
            <a:r>
              <a:rPr lang="de-DE" sz="1600" dirty="0" err="1" smtClean="0"/>
              <a:t>lifetime</a:t>
            </a:r>
            <a:endParaRPr lang="de-DE" sz="1600" dirty="0"/>
          </a:p>
        </p:txBody>
      </p:sp>
      <p:sp>
        <p:nvSpPr>
          <p:cNvPr id="30" name="Textfeld 29"/>
          <p:cNvSpPr txBox="1"/>
          <p:nvPr/>
        </p:nvSpPr>
        <p:spPr>
          <a:xfrm>
            <a:off x="1331640" y="629480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Additional </a:t>
            </a:r>
            <a:r>
              <a:rPr lang="de-DE" sz="1600" dirty="0" err="1" smtClean="0"/>
              <a:t>dust</a:t>
            </a:r>
            <a:r>
              <a:rPr lang="de-DE" sz="1600" dirty="0" smtClean="0"/>
              <a:t> </a:t>
            </a:r>
            <a:r>
              <a:rPr lang="de-DE" sz="1600" dirty="0" err="1" smtClean="0"/>
              <a:t>filter</a:t>
            </a:r>
            <a:r>
              <a:rPr lang="de-DE" sz="1600" dirty="0" smtClean="0"/>
              <a:t>(s)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OFP </a:t>
            </a:r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particle</a:t>
            </a:r>
            <a:r>
              <a:rPr lang="de-DE" sz="1600" dirty="0" smtClean="0"/>
              <a:t> Class 1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endParaRPr lang="de-DE" sz="1600" dirty="0"/>
          </a:p>
        </p:txBody>
      </p:sp>
      <p:sp>
        <p:nvSpPr>
          <p:cNvPr id="38" name="Rechteckige Legende 37"/>
          <p:cNvSpPr/>
          <p:nvPr/>
        </p:nvSpPr>
        <p:spPr bwMode="auto">
          <a:xfrm>
            <a:off x="7272300" y="2960948"/>
            <a:ext cx="756084" cy="496280"/>
          </a:xfrm>
          <a:prstGeom prst="wedgeRectCallout">
            <a:avLst>
              <a:gd name="adj1" fmla="val 9845"/>
              <a:gd name="adj2" fmla="val 25369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39" name="Gerade Verbindung 38"/>
          <p:cNvCxnSpPr/>
          <p:nvPr/>
        </p:nvCxnSpPr>
        <p:spPr bwMode="auto">
          <a:xfrm>
            <a:off x="7236296" y="4797152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 descr="U:\Präsentation\006_Grafik_Bilder_Videos\001_Grafik_Produkte\Grafik_Produkte\Classic\OFP0150_Fro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0" y="3900708"/>
            <a:ext cx="1040455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Gerade Verbindung 39"/>
          <p:cNvCxnSpPr/>
          <p:nvPr/>
        </p:nvCxnSpPr>
        <p:spPr bwMode="auto">
          <a:xfrm>
            <a:off x="7758845" y="4797152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7596336" y="460469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3" y="2698020"/>
            <a:ext cx="1185973" cy="10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5147348" y="3220942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16" y="2007728"/>
            <a:ext cx="707778" cy="18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71889" y="3218472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790128" y="3218472"/>
            <a:ext cx="4442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5832140" y="3230008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512491" y="800708"/>
            <a:ext cx="662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for</a:t>
            </a:r>
            <a:r>
              <a:rPr lang="de-DE" sz="2000" dirty="0" smtClean="0"/>
              <a:t> high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purpose</a:t>
            </a:r>
            <a:r>
              <a:rPr lang="de-DE" sz="2000" dirty="0" smtClean="0"/>
              <a:t> (Solution 3)</a:t>
            </a:r>
            <a:endParaRPr lang="de-DE" sz="2000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419872" y="1376772"/>
            <a:ext cx="756084" cy="496280"/>
          </a:xfrm>
          <a:prstGeom prst="wedgeRectCallout">
            <a:avLst>
              <a:gd name="adj1" fmla="val 64017"/>
              <a:gd name="adj2" fmla="val 27672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(Optional)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hteckige Legende 21"/>
          <p:cNvSpPr/>
          <p:nvPr/>
        </p:nvSpPr>
        <p:spPr bwMode="auto">
          <a:xfrm>
            <a:off x="4295201" y="1376772"/>
            <a:ext cx="756084" cy="496280"/>
          </a:xfrm>
          <a:prstGeom prst="wedgeRectCallout">
            <a:avLst>
              <a:gd name="adj1" fmla="val 8586"/>
              <a:gd name="adj2" fmla="val 25753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DF-V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(Optional)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echteckige Legende 25"/>
          <p:cNvSpPr/>
          <p:nvPr/>
        </p:nvSpPr>
        <p:spPr bwMode="auto">
          <a:xfrm>
            <a:off x="5159297" y="1376772"/>
            <a:ext cx="756084" cy="496280"/>
          </a:xfrm>
          <a:prstGeom prst="wedgeRectCallout">
            <a:avLst>
              <a:gd name="adj1" fmla="val -233"/>
              <a:gd name="adj2" fmla="val 19995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Optional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echteckige Legende 26"/>
          <p:cNvSpPr/>
          <p:nvPr/>
        </p:nvSpPr>
        <p:spPr bwMode="auto">
          <a:xfrm>
            <a:off x="6264188" y="1376772"/>
            <a:ext cx="756084" cy="496280"/>
          </a:xfrm>
          <a:prstGeom prst="wedgeRectCallout">
            <a:avLst>
              <a:gd name="adj1" fmla="val 26222"/>
              <a:gd name="adj2" fmla="val 12510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OFP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Rechteckige Legende 37"/>
          <p:cNvSpPr/>
          <p:nvPr/>
        </p:nvSpPr>
        <p:spPr bwMode="auto">
          <a:xfrm>
            <a:off x="7272300" y="1376772"/>
            <a:ext cx="756084" cy="496280"/>
          </a:xfrm>
          <a:prstGeom prst="wedgeRectCallout">
            <a:avLst>
              <a:gd name="adj1" fmla="val 9845"/>
              <a:gd name="adj2" fmla="val 253697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39" name="Gerade Verbindung 38"/>
          <p:cNvCxnSpPr/>
          <p:nvPr/>
        </p:nvCxnSpPr>
        <p:spPr bwMode="auto">
          <a:xfrm>
            <a:off x="7236296" y="3212976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 descr="U:\Präsentation\006_Grafik_Bilder_Videos\001_Grafik_Produkte\Grafik_Produkte\Classic\OFP0150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0" y="2316532"/>
            <a:ext cx="1040455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Gerade Verbindung 39"/>
          <p:cNvCxnSpPr/>
          <p:nvPr/>
        </p:nvCxnSpPr>
        <p:spPr bwMode="auto">
          <a:xfrm>
            <a:off x="7758845" y="3212976"/>
            <a:ext cx="4495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7596336" y="3020521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ussdiagramm: Prozess 27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Flussdiagramm: Prozess 28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Flussdiagramm: Prozess 36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Flussdiagramm: Prozess 40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7079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7079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5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5" name="Flussdiagramm: Prozess 44"/>
          <p:cNvSpPr/>
          <p:nvPr/>
        </p:nvSpPr>
        <p:spPr bwMode="auto">
          <a:xfrm>
            <a:off x="422233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211960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6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211960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21196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9" name="Flussdiagramm: Prozess 48"/>
          <p:cNvSpPr/>
          <p:nvPr/>
        </p:nvSpPr>
        <p:spPr bwMode="auto">
          <a:xfrm>
            <a:off x="479840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78802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78802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478802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" name="Flussdiagramm: Prozess 52"/>
          <p:cNvSpPr/>
          <p:nvPr/>
        </p:nvSpPr>
        <p:spPr bwMode="auto">
          <a:xfrm>
            <a:off x="55184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5081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5081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55081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" name="Flussdiagramm: Prozess 56"/>
          <p:cNvSpPr/>
          <p:nvPr/>
        </p:nvSpPr>
        <p:spPr bwMode="auto">
          <a:xfrm>
            <a:off x="656259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499199" y="5039888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655222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499199" y="5507940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5" name="Flussdiagramm: Prozess 64"/>
          <p:cNvSpPr/>
          <p:nvPr/>
        </p:nvSpPr>
        <p:spPr bwMode="auto">
          <a:xfrm>
            <a:off x="7570710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7507311" y="5039888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7560332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7507311" y="5507940"/>
            <a:ext cx="5570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cxnSp>
        <p:nvCxnSpPr>
          <p:cNvPr id="69" name="Gerade Verbindung 68"/>
          <p:cNvCxnSpPr/>
          <p:nvPr/>
        </p:nvCxnSpPr>
        <p:spPr bwMode="auto">
          <a:xfrm>
            <a:off x="4571284" y="3212976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75" y="2756280"/>
            <a:ext cx="639789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80" y="2984514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4233391" y="3066564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37300"/>
            <a:ext cx="2133600" cy="47625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D06656-11B8-47A0-8961-C1E336D89677}" type="slidenum">
              <a:rPr lang="de-DE" sz="1400" smtClean="0"/>
              <a:pPr/>
              <a:t>24</a:t>
            </a:fld>
            <a:endParaRPr lang="de-DE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5888"/>
            <a:ext cx="6629400" cy="633412"/>
          </a:xfrm>
        </p:spPr>
        <p:txBody>
          <a:bodyPr/>
          <a:lstStyle/>
          <a:p>
            <a:r>
              <a:rPr lang="en-US" sz="3200" smtClean="0"/>
              <a:t>Content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95400"/>
            <a:ext cx="6336679" cy="4321175"/>
          </a:xfrm>
          <a:extLst>
            <a:ext uri="{909E8E84-426E-40DD-AFC4-6F175D3DCCD1}">
              <a14:hiddenFill xmlns:a14="http://schemas.microsoft.com/office/drawing/2010/main">
                <a:solidFill>
                  <a:srgbClr val="0081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Central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de-DE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Air Quality – air for general purpose</a:t>
            </a:r>
          </a:p>
          <a:p>
            <a:pPr>
              <a:defRPr/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Air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high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quality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purpose</a:t>
            </a:r>
            <a:endParaRPr lang="de-DE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DE" sz="2800" dirty="0">
                <a:solidFill>
                  <a:schemeClr val="tx1"/>
                </a:solidFill>
              </a:rPr>
              <a:t>Air </a:t>
            </a:r>
            <a:r>
              <a:rPr lang="de-DE" sz="2800" dirty="0" err="1">
                <a:solidFill>
                  <a:schemeClr val="tx1"/>
                </a:solidFill>
              </a:rPr>
              <a:t>for</a:t>
            </a:r>
            <a:r>
              <a:rPr lang="de-DE" sz="2800" dirty="0">
                <a:solidFill>
                  <a:schemeClr val="tx1"/>
                </a:solidFill>
              </a:rPr>
              <a:t> Critical </a:t>
            </a:r>
            <a:r>
              <a:rPr lang="de-DE" sz="2800" dirty="0" err="1">
                <a:solidFill>
                  <a:schemeClr val="tx1"/>
                </a:solidFill>
              </a:rPr>
              <a:t>Applications</a:t>
            </a:r>
            <a:endParaRPr lang="de-DE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Filter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728700"/>
            <a:ext cx="709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Air Quality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75656" y="11607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R</a:t>
            </a:r>
            <a:r>
              <a:rPr lang="de-DE" sz="1800" dirty="0" smtClean="0"/>
              <a:t>ecommended Quality </a:t>
            </a:r>
            <a:r>
              <a:rPr lang="de-DE" sz="1800" dirty="0" err="1" smtClean="0"/>
              <a:t>Classes</a:t>
            </a:r>
            <a:r>
              <a:rPr lang="de-DE" sz="1800" dirty="0" smtClean="0"/>
              <a:t> </a:t>
            </a:r>
            <a:r>
              <a:rPr lang="de-DE" sz="1800" dirty="0" err="1" smtClean="0"/>
              <a:t>acc</a:t>
            </a:r>
            <a:r>
              <a:rPr lang="de-DE" sz="1800" dirty="0" smtClean="0"/>
              <a:t>. </a:t>
            </a:r>
            <a:r>
              <a:rPr lang="de-DE" sz="1800" dirty="0" err="1" smtClean="0"/>
              <a:t>to</a:t>
            </a:r>
            <a:r>
              <a:rPr lang="de-DE" sz="1800" dirty="0" smtClean="0"/>
              <a:t> VDMA 15390:2012 </a:t>
            </a:r>
            <a:r>
              <a:rPr lang="de-DE" sz="1800" dirty="0"/>
              <a:t>(</a:t>
            </a:r>
            <a:r>
              <a:rPr lang="de-DE" sz="1800" dirty="0" err="1"/>
              <a:t>Draft</a:t>
            </a:r>
            <a:r>
              <a:rPr lang="de-DE" sz="1800" dirty="0"/>
              <a:t>)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3363"/>
              </p:ext>
            </p:extLst>
          </p:nvPr>
        </p:nvGraphicFramePr>
        <p:xfrm>
          <a:off x="1475656" y="2132856"/>
          <a:ext cx="7080450" cy="350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1188132"/>
                <a:gridCol w="1008112"/>
                <a:gridCol w="1044116"/>
                <a:gridCol w="923766"/>
              </a:tblGrid>
              <a:tr h="9361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Application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Solid </a:t>
                      </a:r>
                      <a:r>
                        <a:rPr lang="de-DE" dirty="0" err="1" smtClean="0"/>
                        <a:t>particles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Water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vapor</a:t>
                      </a:r>
                      <a:r>
                        <a:rPr lang="de-DE" dirty="0" smtClean="0"/>
                        <a:t>)</a:t>
                      </a:r>
                    </a:p>
                    <a:p>
                      <a:pPr algn="ctr"/>
                      <a:r>
                        <a:rPr lang="de-DE" sz="1400" dirty="0" err="1" smtClean="0"/>
                        <a:t>T</a:t>
                      </a:r>
                      <a:r>
                        <a:rPr lang="de-DE" sz="1400" baseline="-25000" dirty="0" err="1" smtClean="0"/>
                        <a:t>amb</a:t>
                      </a:r>
                      <a:r>
                        <a:rPr lang="de-DE" sz="1400" dirty="0" smtClean="0"/>
                        <a:t> &gt;3</a:t>
                      </a:r>
                      <a:r>
                        <a:rPr lang="de-DE" sz="1400" dirty="0" smtClean="0">
                          <a:latin typeface="Arial"/>
                          <a:cs typeface="Arial"/>
                        </a:rPr>
                        <a:t>ºC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Water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vapor</a:t>
                      </a:r>
                      <a:r>
                        <a:rPr lang="de-DE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T</a:t>
                      </a:r>
                      <a:r>
                        <a:rPr lang="de-DE" sz="1400" baseline="-25000" dirty="0" err="1" smtClean="0"/>
                        <a:t>amb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smtClean="0">
                          <a:latin typeface="Arial"/>
                          <a:cs typeface="Arial"/>
                        </a:rPr>
                        <a:t>≤</a:t>
                      </a:r>
                      <a:r>
                        <a:rPr lang="de-DE" sz="1400" dirty="0" smtClean="0"/>
                        <a:t>3</a:t>
                      </a:r>
                      <a:r>
                        <a:rPr lang="de-DE" sz="1400" dirty="0" smtClean="0">
                          <a:latin typeface="+mn-lt"/>
                          <a:cs typeface="Arial"/>
                        </a:rPr>
                        <a:t>ºC</a:t>
                      </a:r>
                      <a:endParaRPr lang="de-DE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Total </a:t>
                      </a:r>
                      <a:r>
                        <a:rPr lang="de-DE" dirty="0" err="1" smtClean="0"/>
                        <a:t>oil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Breathing</a:t>
                      </a:r>
                      <a:r>
                        <a:rPr lang="de-DE" sz="1600" dirty="0" smtClean="0"/>
                        <a:t> Air </a:t>
                      </a:r>
                      <a:r>
                        <a:rPr lang="de-DE" sz="1200" baseline="0" dirty="0" smtClean="0"/>
                        <a:t> </a:t>
                      </a:r>
                    </a:p>
                    <a:p>
                      <a:r>
                        <a:rPr lang="de-DE" sz="1200" baseline="0" dirty="0" smtClean="0"/>
                        <a:t>(DIN EN12021 + DIN EN ISO 7396-1)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3-4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Laser </a:t>
                      </a:r>
                      <a:r>
                        <a:rPr lang="de-DE" sz="1600" dirty="0" err="1" smtClean="0"/>
                        <a:t>applications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Painting + </a:t>
                      </a:r>
                      <a:r>
                        <a:rPr lang="de-DE" sz="1600" dirty="0" err="1" smtClean="0"/>
                        <a:t>surface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refinement</a:t>
                      </a:r>
                      <a:endParaRPr lang="de-DE" sz="1600" baseline="0" dirty="0" smtClean="0"/>
                    </a:p>
                    <a:p>
                      <a:r>
                        <a:rPr lang="de-DE" sz="1200" baseline="0" dirty="0" smtClean="0"/>
                        <a:t>(Silicone-</a:t>
                      </a:r>
                      <a:r>
                        <a:rPr lang="de-DE" sz="1200" baseline="0" dirty="0" err="1" smtClean="0"/>
                        <a:t>free</a:t>
                      </a:r>
                      <a:r>
                        <a:rPr lang="de-DE" sz="1200" baseline="0" dirty="0" smtClean="0"/>
                        <a:t>)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Process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point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of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use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applications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Extreme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conditions</a:t>
                      </a:r>
                      <a:endParaRPr lang="de-DE" sz="1600" baseline="0" dirty="0" smtClean="0"/>
                    </a:p>
                    <a:p>
                      <a:r>
                        <a:rPr lang="de-DE" sz="1600" baseline="0" dirty="0" smtClean="0"/>
                        <a:t>(Heavy </a:t>
                      </a:r>
                      <a:r>
                        <a:rPr lang="de-DE" sz="1600" baseline="0" dirty="0" err="1" smtClean="0"/>
                        <a:t>duty</a:t>
                      </a:r>
                      <a:r>
                        <a:rPr lang="de-DE" sz="1600" baseline="0" dirty="0" smtClean="0"/>
                        <a:t>, </a:t>
                      </a:r>
                      <a:r>
                        <a:rPr lang="de-DE" sz="1600" baseline="0" dirty="0" err="1" smtClean="0"/>
                        <a:t>outdoor</a:t>
                      </a:r>
                      <a:r>
                        <a:rPr lang="de-DE" sz="1600" baseline="0" dirty="0" smtClean="0"/>
                        <a:t>)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512491" y="1592796"/>
            <a:ext cx="68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Air </a:t>
            </a:r>
            <a:r>
              <a:rPr lang="de-DE" dirty="0" err="1" smtClean="0"/>
              <a:t>for</a:t>
            </a:r>
            <a:r>
              <a:rPr lang="de-DE" dirty="0" smtClean="0"/>
              <a:t> Critical </a:t>
            </a:r>
            <a:r>
              <a:rPr lang="de-DE" dirty="0" err="1" smtClean="0"/>
              <a:t>Applications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1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7271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Breathing</a:t>
            </a:r>
            <a:r>
              <a:rPr lang="de-DE" sz="2000" dirty="0" smtClean="0"/>
              <a:t> </a:t>
            </a:r>
            <a:r>
              <a:rPr lang="de-DE" sz="2000" dirty="0" err="1" smtClean="0"/>
              <a:t>air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72005"/>
              </p:ext>
            </p:extLst>
          </p:nvPr>
        </p:nvGraphicFramePr>
        <p:xfrm>
          <a:off x="1607282" y="1594537"/>
          <a:ext cx="7069174" cy="395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805"/>
                <a:gridCol w="2561563"/>
                <a:gridCol w="2535806"/>
              </a:tblGrid>
              <a:tr h="39604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Contaminant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Required</a:t>
                      </a:r>
                      <a:r>
                        <a:rPr lang="de-DE" dirty="0" smtClean="0"/>
                        <a:t> Quality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r>
                        <a:rPr lang="de-DE" baseline="0" dirty="0" smtClean="0"/>
                        <a:t>EN12021</a:t>
                      </a:r>
                    </a:p>
                    <a:p>
                      <a:r>
                        <a:rPr lang="de-DE" sz="1400" b="0" baseline="0" dirty="0" smtClean="0"/>
                        <a:t>(</a:t>
                      </a:r>
                      <a:r>
                        <a:rPr lang="de-DE" sz="1400" b="0" baseline="0" dirty="0" err="1" smtClean="0"/>
                        <a:t>Respiratory</a:t>
                      </a:r>
                      <a:r>
                        <a:rPr lang="de-DE" sz="1400" b="0" baseline="0" dirty="0" smtClean="0"/>
                        <a:t> </a:t>
                      </a:r>
                      <a:r>
                        <a:rPr lang="de-DE" sz="1400" b="0" baseline="0" dirty="0" err="1" smtClean="0"/>
                        <a:t>protective</a:t>
                      </a:r>
                      <a:r>
                        <a:rPr lang="de-DE" sz="1400" b="0" baseline="0" dirty="0" smtClean="0"/>
                        <a:t> </a:t>
                      </a:r>
                      <a:r>
                        <a:rPr lang="de-DE" sz="1400" b="0" baseline="0" dirty="0" err="1" smtClean="0"/>
                        <a:t>devices</a:t>
                      </a:r>
                      <a:r>
                        <a:rPr lang="de-DE" sz="1400" b="0" baseline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Required</a:t>
                      </a:r>
                      <a:r>
                        <a:rPr lang="de-DE" dirty="0" smtClean="0"/>
                        <a:t> Quality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r>
                        <a:rPr lang="de-DE" baseline="0" dirty="0" smtClean="0"/>
                        <a:t>ISO7396-1</a:t>
                      </a:r>
                    </a:p>
                    <a:p>
                      <a:r>
                        <a:rPr lang="de-DE" sz="1400" b="0" baseline="0" dirty="0" smtClean="0"/>
                        <a:t>(Medical </a:t>
                      </a:r>
                      <a:r>
                        <a:rPr lang="de-DE" sz="1400" b="0" baseline="0" dirty="0" err="1" smtClean="0"/>
                        <a:t>air</a:t>
                      </a:r>
                      <a:r>
                        <a:rPr lang="de-DE" sz="1400" b="0" baseline="0" dirty="0" smtClean="0"/>
                        <a:t>)</a:t>
                      </a:r>
                    </a:p>
                  </a:txBody>
                  <a:tcPr anchor="ctr"/>
                </a:tc>
              </a:tr>
              <a:tr h="388005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Particles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Not </a:t>
                      </a:r>
                      <a:r>
                        <a:rPr lang="de-DE" sz="1600" dirty="0" err="1" smtClean="0"/>
                        <a:t>specified</a:t>
                      </a:r>
                      <a:r>
                        <a:rPr lang="de-DE" sz="1600" dirty="0" smtClean="0"/>
                        <a:t> </a:t>
                      </a:r>
                    </a:p>
                    <a:p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as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low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possible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Class 2 </a:t>
                      </a:r>
                    </a:p>
                    <a:p>
                      <a:r>
                        <a:rPr lang="de-DE" sz="1600" dirty="0" smtClean="0"/>
                        <a:t>(ISO8573-1:2001)</a:t>
                      </a:r>
                      <a:endParaRPr lang="de-DE" sz="1600" dirty="0"/>
                    </a:p>
                  </a:txBody>
                  <a:tcPr anchor="ctr"/>
                </a:tc>
              </a:tr>
              <a:tr h="388005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rgbClr val="FF0000"/>
                          </a:solidFill>
                        </a:rPr>
                        <a:t>Water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PDP 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≥ 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ºC </a:t>
                      </a:r>
                      <a:r>
                        <a:rPr lang="de-DE" sz="1600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below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min. </a:t>
                      </a:r>
                      <a:r>
                        <a:rPr lang="de-DE" sz="1600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ambient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temperatue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67 ppm </a:t>
                      </a:r>
                      <a:r>
                        <a:rPr lang="de-DE" sz="1600" dirty="0" err="1" smtClean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 870 ppm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88005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Oil</a:t>
                      </a:r>
                      <a:r>
                        <a:rPr lang="de-DE" sz="1600" dirty="0" smtClean="0"/>
                        <a:t> (liquid</a:t>
                      </a:r>
                      <a:r>
                        <a:rPr lang="de-DE" sz="1600" baseline="0" dirty="0" smtClean="0"/>
                        <a:t> + </a:t>
                      </a:r>
                      <a:r>
                        <a:rPr lang="de-DE" sz="1600" baseline="0" dirty="0" err="1" smtClean="0"/>
                        <a:t>vapor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/>
                          <a:cs typeface="Arial"/>
                        </a:rPr>
                        <a:t>≤ </a:t>
                      </a:r>
                      <a:r>
                        <a:rPr lang="de-DE" sz="1600" dirty="0" smtClean="0"/>
                        <a:t>0,5 mg/m³ (EN12021)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/>
                          <a:cs typeface="Arial"/>
                        </a:rPr>
                        <a:t>≤ 0,1 mg/m³</a:t>
                      </a:r>
                      <a:endParaRPr lang="de-DE" sz="1600" dirty="0"/>
                    </a:p>
                  </a:txBody>
                  <a:tcPr anchor="ctr"/>
                </a:tc>
              </a:tr>
              <a:tr h="224634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CO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≤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 15</a:t>
                      </a:r>
                      <a:r>
                        <a:rPr lang="de-DE" sz="1600" baseline="0" dirty="0" smtClean="0">
                          <a:solidFill>
                            <a:srgbClr val="FF0000"/>
                          </a:solidFill>
                        </a:rPr>
                        <a:t> ppm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≤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 5</a:t>
                      </a:r>
                      <a:r>
                        <a:rPr lang="de-DE" sz="1600" baseline="0" dirty="0" smtClean="0">
                          <a:solidFill>
                            <a:srgbClr val="FF0000"/>
                          </a:solidFill>
                        </a:rPr>
                        <a:t> ppm</a:t>
                      </a:r>
                      <a:endParaRPr lang="de-DE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24634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de-DE" sz="16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6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≤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 500</a:t>
                      </a:r>
                      <a:r>
                        <a:rPr lang="de-DE" sz="1600" baseline="0" dirty="0" smtClean="0">
                          <a:solidFill>
                            <a:srgbClr val="FF0000"/>
                          </a:solidFill>
                        </a:rPr>
                        <a:t> ppm</a:t>
                      </a:r>
                      <a:endParaRPr lang="de-DE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≤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 500</a:t>
                      </a:r>
                      <a:r>
                        <a:rPr lang="de-DE" sz="1600" baseline="0" dirty="0" smtClean="0">
                          <a:solidFill>
                            <a:srgbClr val="FF0000"/>
                          </a:solidFill>
                        </a:rPr>
                        <a:t> ppm</a:t>
                      </a:r>
                      <a:endParaRPr lang="de-DE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24634"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de-DE" sz="16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 sz="16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Not </a:t>
                      </a:r>
                      <a:r>
                        <a:rPr lang="de-DE" sz="1600" dirty="0" err="1" smtClean="0">
                          <a:solidFill>
                            <a:srgbClr val="FF0000"/>
                          </a:solidFill>
                        </a:rPr>
                        <a:t>specified</a:t>
                      </a:r>
                      <a:endParaRPr lang="de-DE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≤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r>
                        <a:rPr lang="de-DE" sz="1600" baseline="0" dirty="0" smtClean="0">
                          <a:solidFill>
                            <a:srgbClr val="FF0000"/>
                          </a:solidFill>
                        </a:rPr>
                        <a:t> ppm</a:t>
                      </a:r>
                      <a:endParaRPr lang="de-DE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24634">
                <a:tc>
                  <a:txBody>
                    <a:bodyPr/>
                    <a:lstStyle/>
                    <a:p>
                      <a:r>
                        <a:rPr lang="de-DE" sz="1600" baseline="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de-DE" sz="1600" baseline="-25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de-DE" sz="16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Not </a:t>
                      </a:r>
                      <a:r>
                        <a:rPr lang="de-DE" sz="1600" dirty="0" err="1" smtClean="0">
                          <a:solidFill>
                            <a:srgbClr val="FF0000"/>
                          </a:solidFill>
                        </a:rPr>
                        <a:t>specified</a:t>
                      </a:r>
                      <a:endParaRPr lang="de-DE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≤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 2</a:t>
                      </a:r>
                      <a:r>
                        <a:rPr lang="de-DE" sz="1600" baseline="0" dirty="0" smtClean="0">
                          <a:solidFill>
                            <a:srgbClr val="FF0000"/>
                          </a:solidFill>
                        </a:rPr>
                        <a:t> ppm</a:t>
                      </a:r>
                      <a:endParaRPr lang="de-DE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 bwMode="auto">
          <a:xfrm>
            <a:off x="1619672" y="4222829"/>
            <a:ext cx="7056784" cy="13321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619672" y="3250721"/>
            <a:ext cx="7056784" cy="5760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83668" y="5807005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These </a:t>
            </a:r>
            <a:r>
              <a:rPr lang="de-DE" sz="1800" dirty="0" err="1" smtClean="0">
                <a:solidFill>
                  <a:srgbClr val="FF0000"/>
                </a:solidFill>
              </a:rPr>
              <a:t>contaminants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can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only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removed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by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breathing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air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systems</a:t>
            </a:r>
            <a:r>
              <a:rPr lang="de-DE" sz="1800" dirty="0" smtClean="0">
                <a:solidFill>
                  <a:srgbClr val="FF0000"/>
                </a:solidFill>
              </a:rPr>
              <a:t> Ultrapure ALG-S </a:t>
            </a:r>
            <a:r>
              <a:rPr lang="de-DE" sz="1800" dirty="0" err="1" smtClean="0">
                <a:solidFill>
                  <a:srgbClr val="FF0000"/>
                </a:solidFill>
              </a:rPr>
              <a:t>or</a:t>
            </a:r>
            <a:r>
              <a:rPr lang="de-DE" sz="1800" dirty="0" smtClean="0">
                <a:solidFill>
                  <a:srgbClr val="FF0000"/>
                </a:solidFill>
              </a:rPr>
              <a:t>  Ultrapure/Medipac2000</a:t>
            </a:r>
            <a:endParaRPr lang="de-DE" sz="1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adpic.de/data/picture/detail/Wolken_Federwolke_29893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19" y="152636"/>
            <a:ext cx="1785937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36712"/>
            <a:ext cx="45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Breathing</a:t>
            </a:r>
            <a:r>
              <a:rPr lang="de-DE" sz="2000" dirty="0"/>
              <a:t> </a:t>
            </a:r>
            <a:r>
              <a:rPr lang="de-DE" sz="2000" dirty="0" err="1"/>
              <a:t>air</a:t>
            </a:r>
            <a:r>
              <a:rPr lang="de-DE" sz="2000" dirty="0"/>
              <a:t> </a:t>
            </a:r>
            <a:r>
              <a:rPr lang="de-DE" sz="2000" dirty="0" err="1" smtClean="0"/>
              <a:t>applications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1619672" y="2240868"/>
            <a:ext cx="1656184" cy="19082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Central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Purification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eaLnBrk="0" hangingPunct="0"/>
            <a:r>
              <a:rPr lang="de-DE" sz="16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a</a:t>
            </a:r>
            <a:r>
              <a:rPr lang="de-DE" sz="16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nd</a:t>
            </a:r>
            <a:r>
              <a:rPr lang="de-DE" sz="16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…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  <a:p>
            <a:pPr eaLnBrk="0" hangingPunct="0"/>
            <a:r>
              <a:rPr lang="de-DE" sz="1600" dirty="0" smtClean="0">
                <a:solidFill>
                  <a:schemeClr val="accent1"/>
                </a:solidFill>
                <a:ea typeface="ＭＳ Ｐゴシック" pitchFamily="1" charset="-128"/>
              </a:rPr>
              <a:t>CO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5 ppm</a:t>
            </a:r>
          </a:p>
          <a:p>
            <a:pPr eaLnBrk="0" hangingPunct="0"/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CO</a:t>
            </a:r>
            <a:r>
              <a:rPr lang="de-DE" sz="1600" baseline="-25000" dirty="0">
                <a:solidFill>
                  <a:schemeClr val="accent1"/>
                </a:solidFill>
                <a:ea typeface="ＭＳ Ｐゴシック" pitchFamily="1" charset="-128"/>
              </a:rPr>
              <a:t>2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500 ppm</a:t>
            </a:r>
          </a:p>
          <a:p>
            <a:pPr eaLnBrk="0" hangingPunct="0"/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SO</a:t>
            </a:r>
            <a:r>
              <a:rPr lang="de-DE" sz="1600" baseline="-25000" dirty="0">
                <a:solidFill>
                  <a:schemeClr val="accent1"/>
                </a:solidFill>
                <a:ea typeface="ＭＳ Ｐゴシック" pitchFamily="1" charset="-128"/>
              </a:rPr>
              <a:t>2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1 ppm</a:t>
            </a:r>
          </a:p>
          <a:p>
            <a:pPr eaLnBrk="0" hangingPunct="0"/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NO</a:t>
            </a:r>
            <a:r>
              <a:rPr lang="de-DE" sz="1600" baseline="-25000" dirty="0">
                <a:solidFill>
                  <a:schemeClr val="accent1"/>
                </a:solidFill>
                <a:ea typeface="ＭＳ Ｐゴシック" pitchFamily="1" charset="-128"/>
              </a:rPr>
              <a:t>X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2 ppm</a:t>
            </a:r>
          </a:p>
        </p:txBody>
      </p:sp>
      <p:cxnSp>
        <p:nvCxnSpPr>
          <p:cNvPr id="9" name="Gerade Verbindung 8"/>
          <p:cNvCxnSpPr>
            <a:stCxn id="7" idx="3"/>
          </p:cNvCxnSpPr>
          <p:nvPr/>
        </p:nvCxnSpPr>
        <p:spPr bwMode="auto">
          <a:xfrm flipV="1">
            <a:off x="3275856" y="3182540"/>
            <a:ext cx="1536124" cy="1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lussdiagramm: Prozess 13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Flussdiagramm: Prozess 14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Flussdiagramm: Prozess 15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Flussdiagramm: Prozess 16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635896" y="5507940"/>
            <a:ext cx="5400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599892" y="5975992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4-5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5" name="Flussdiagramm: Prozess 24"/>
          <p:cNvSpPr/>
          <p:nvPr/>
        </p:nvSpPr>
        <p:spPr bwMode="auto">
          <a:xfrm>
            <a:off x="479840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716016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78802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46" name="Gerade Verbindung 45"/>
          <p:cNvCxnSpPr/>
          <p:nvPr/>
        </p:nvCxnSpPr>
        <p:spPr bwMode="auto">
          <a:xfrm>
            <a:off x="5148064" y="3182540"/>
            <a:ext cx="1188132" cy="119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5508104" y="298451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1619672" y="1372706"/>
            <a:ext cx="709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Solution 1:</a:t>
            </a: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3923928" y="1894812"/>
            <a:ext cx="0" cy="23982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32"/>
          <p:cNvSpPr txBox="1"/>
          <p:nvPr/>
        </p:nvSpPr>
        <p:spPr>
          <a:xfrm>
            <a:off x="4716016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http://www.adpic.de/data/picture/detail/Wolken_Federwolke_29893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19" y="152636"/>
            <a:ext cx="1785937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80" y="2984514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hteckige Legende 29"/>
          <p:cNvSpPr/>
          <p:nvPr/>
        </p:nvSpPr>
        <p:spPr bwMode="auto">
          <a:xfrm>
            <a:off x="5400092" y="1916832"/>
            <a:ext cx="756084" cy="496280"/>
          </a:xfrm>
          <a:prstGeom prst="wedgeRectCallout">
            <a:avLst>
              <a:gd name="adj1" fmla="val -17870"/>
              <a:gd name="adj2" fmla="val 15197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echteckige Legende 30"/>
          <p:cNvSpPr/>
          <p:nvPr/>
        </p:nvSpPr>
        <p:spPr bwMode="auto">
          <a:xfrm>
            <a:off x="4572000" y="1916832"/>
            <a:ext cx="756084" cy="496280"/>
          </a:xfrm>
          <a:prstGeom prst="wedgeRectCallout">
            <a:avLst>
              <a:gd name="adj1" fmla="val -233"/>
              <a:gd name="adj2" fmla="val 165410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DF-V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Flussdiagramm: Prozess 31"/>
          <p:cNvSpPr/>
          <p:nvPr/>
        </p:nvSpPr>
        <p:spPr bwMode="auto">
          <a:xfrm>
            <a:off x="548247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400092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47210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400092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8352420" y="3169493"/>
            <a:ext cx="36004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6336196" y="2950176"/>
            <a:ext cx="864096" cy="438634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Pressure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regulator</a:t>
            </a:r>
            <a:endParaRPr kumimoji="0" lang="de-DE" sz="24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7416316" y="2950176"/>
            <a:ext cx="936104" cy="438634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Humidifier</a:t>
            </a:r>
            <a:endParaRPr kumimoji="0" lang="de-DE" sz="24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41" name="Gerade Verbindung 40"/>
          <p:cNvCxnSpPr>
            <a:stCxn id="39" idx="3"/>
            <a:endCxn id="40" idx="1"/>
          </p:cNvCxnSpPr>
          <p:nvPr/>
        </p:nvCxnSpPr>
        <p:spPr bwMode="auto">
          <a:xfrm>
            <a:off x="7200292" y="3169493"/>
            <a:ext cx="216024" cy="0"/>
          </a:xfrm>
          <a:prstGeom prst="line">
            <a:avLst/>
          </a:prstGeom>
          <a:solidFill>
            <a:schemeClr val="accent1"/>
          </a:solidFill>
          <a:ln w="57150" cap="rnd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198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36712"/>
            <a:ext cx="45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Breathing</a:t>
            </a:r>
            <a:r>
              <a:rPr lang="de-DE" sz="2000" dirty="0"/>
              <a:t> </a:t>
            </a:r>
            <a:r>
              <a:rPr lang="de-DE" sz="2000" dirty="0" err="1"/>
              <a:t>air</a:t>
            </a:r>
            <a:r>
              <a:rPr lang="de-DE" sz="2000" dirty="0"/>
              <a:t> </a:t>
            </a:r>
            <a:r>
              <a:rPr lang="de-DE" sz="2000" dirty="0" err="1" smtClean="0"/>
              <a:t>applications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1619672" y="2240868"/>
            <a:ext cx="1656184" cy="19082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Central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Purification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eaLnBrk="0" hangingPunct="0"/>
            <a:r>
              <a:rPr lang="de-DE" sz="16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a</a:t>
            </a:r>
            <a:r>
              <a:rPr lang="de-DE" sz="16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nd</a:t>
            </a:r>
            <a:r>
              <a:rPr lang="de-DE" sz="16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…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  <a:p>
            <a:pPr eaLnBrk="0" hangingPunct="0"/>
            <a:r>
              <a:rPr lang="de-DE" sz="1600" dirty="0" smtClean="0">
                <a:solidFill>
                  <a:schemeClr val="accent1"/>
                </a:solidFill>
                <a:ea typeface="ＭＳ Ｐゴシック" pitchFamily="1" charset="-128"/>
              </a:rPr>
              <a:t>CO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5 ppm</a:t>
            </a:r>
          </a:p>
          <a:p>
            <a:pPr eaLnBrk="0" hangingPunct="0"/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CO</a:t>
            </a:r>
            <a:r>
              <a:rPr lang="de-DE" sz="1600" baseline="-25000" dirty="0">
                <a:solidFill>
                  <a:schemeClr val="accent1"/>
                </a:solidFill>
                <a:ea typeface="ＭＳ Ｐゴシック" pitchFamily="1" charset="-128"/>
              </a:rPr>
              <a:t>2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500 ppm</a:t>
            </a:r>
          </a:p>
          <a:p>
            <a:pPr eaLnBrk="0" hangingPunct="0"/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SO</a:t>
            </a:r>
            <a:r>
              <a:rPr lang="de-DE" sz="1600" baseline="-25000" dirty="0">
                <a:solidFill>
                  <a:schemeClr val="accent1"/>
                </a:solidFill>
                <a:ea typeface="ＭＳ Ｐゴシック" pitchFamily="1" charset="-128"/>
              </a:rPr>
              <a:t>2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1 ppm</a:t>
            </a:r>
          </a:p>
          <a:p>
            <a:pPr eaLnBrk="0" hangingPunct="0"/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NO</a:t>
            </a:r>
            <a:r>
              <a:rPr lang="de-DE" sz="1600" baseline="-25000" dirty="0">
                <a:solidFill>
                  <a:schemeClr val="accent1"/>
                </a:solidFill>
                <a:ea typeface="ＭＳ Ｐゴシック" pitchFamily="1" charset="-128"/>
              </a:rPr>
              <a:t>X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2 ppm</a:t>
            </a:r>
          </a:p>
        </p:txBody>
      </p:sp>
      <p:cxnSp>
        <p:nvCxnSpPr>
          <p:cNvPr id="9" name="Gerade Verbindung 8"/>
          <p:cNvCxnSpPr>
            <a:stCxn id="7" idx="3"/>
          </p:cNvCxnSpPr>
          <p:nvPr/>
        </p:nvCxnSpPr>
        <p:spPr bwMode="auto">
          <a:xfrm flipV="1">
            <a:off x="3275856" y="3180209"/>
            <a:ext cx="1824156" cy="147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lussdiagramm: Prozess 13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Flussdiagramm: Prozess 14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Flussdiagramm: Prozess 15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Flussdiagramm: Prozess 16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635896" y="5507940"/>
            <a:ext cx="5400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599892" y="5975992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4-5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5" name="Flussdiagramm: Prozess 24"/>
          <p:cNvSpPr/>
          <p:nvPr/>
        </p:nvSpPr>
        <p:spPr bwMode="auto">
          <a:xfrm>
            <a:off x="5086434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004048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076056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6" name="Gerade Verbindung 45"/>
          <p:cNvCxnSpPr/>
          <p:nvPr/>
        </p:nvCxnSpPr>
        <p:spPr bwMode="auto">
          <a:xfrm>
            <a:off x="5436096" y="3182540"/>
            <a:ext cx="1188132" cy="119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5796136" y="298451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1619672" y="1372706"/>
            <a:ext cx="709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Solution 2:</a:t>
            </a: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3923928" y="1894812"/>
            <a:ext cx="0" cy="23982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32"/>
          <p:cNvSpPr txBox="1"/>
          <p:nvPr/>
        </p:nvSpPr>
        <p:spPr>
          <a:xfrm>
            <a:off x="5004048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http://www.adpic.de/data/picture/detail/Wolken_Federwolke_29893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19" y="152636"/>
            <a:ext cx="1785937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12" y="2984514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hteckige Legende 29"/>
          <p:cNvSpPr/>
          <p:nvPr/>
        </p:nvSpPr>
        <p:spPr bwMode="auto">
          <a:xfrm>
            <a:off x="5688124" y="1916832"/>
            <a:ext cx="756084" cy="496280"/>
          </a:xfrm>
          <a:prstGeom prst="wedgeRectCallout">
            <a:avLst>
              <a:gd name="adj1" fmla="val -17870"/>
              <a:gd name="adj2" fmla="val 15197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DF-A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echteckige Legende 30"/>
          <p:cNvSpPr/>
          <p:nvPr/>
        </p:nvSpPr>
        <p:spPr bwMode="auto">
          <a:xfrm>
            <a:off x="4860032" y="1916832"/>
            <a:ext cx="756084" cy="496280"/>
          </a:xfrm>
          <a:prstGeom prst="wedgeRectCallout">
            <a:avLst>
              <a:gd name="adj1" fmla="val -233"/>
              <a:gd name="adj2" fmla="val 165410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Flussdiagramm: Prozess 31"/>
          <p:cNvSpPr/>
          <p:nvPr/>
        </p:nvSpPr>
        <p:spPr bwMode="auto">
          <a:xfrm>
            <a:off x="5770510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688124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760132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688124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8352420" y="3169493"/>
            <a:ext cx="36004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hteck 38"/>
          <p:cNvSpPr/>
          <p:nvPr/>
        </p:nvSpPr>
        <p:spPr bwMode="auto">
          <a:xfrm>
            <a:off x="6336196" y="2950176"/>
            <a:ext cx="864096" cy="438634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Pressure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regulator</a:t>
            </a:r>
            <a:endParaRPr kumimoji="0" lang="de-DE" sz="24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7416316" y="2950176"/>
            <a:ext cx="936104" cy="438634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Humidifier</a:t>
            </a:r>
            <a:endParaRPr kumimoji="0" lang="de-DE" sz="24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41" name="Gerade Verbindung 40"/>
          <p:cNvCxnSpPr>
            <a:stCxn id="39" idx="3"/>
            <a:endCxn id="40" idx="1"/>
          </p:cNvCxnSpPr>
          <p:nvPr/>
        </p:nvCxnSpPr>
        <p:spPr bwMode="auto">
          <a:xfrm>
            <a:off x="7200292" y="3169493"/>
            <a:ext cx="216024" cy="0"/>
          </a:xfrm>
          <a:prstGeom prst="line">
            <a:avLst/>
          </a:prstGeom>
          <a:solidFill>
            <a:schemeClr val="accent1"/>
          </a:solidFill>
          <a:ln w="57150" cap="rnd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88703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ussdiagramm: Prozess 42"/>
          <p:cNvSpPr/>
          <p:nvPr/>
        </p:nvSpPr>
        <p:spPr bwMode="auto">
          <a:xfrm>
            <a:off x="440235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319972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39198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319972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8" name="Rechteckige Legende 47"/>
          <p:cNvSpPr/>
          <p:nvPr/>
        </p:nvSpPr>
        <p:spPr bwMode="auto">
          <a:xfrm>
            <a:off x="4031940" y="1916832"/>
            <a:ext cx="756084" cy="496280"/>
          </a:xfrm>
          <a:prstGeom prst="wedgeRectCallout">
            <a:avLst>
              <a:gd name="adj1" fmla="val -233"/>
              <a:gd name="adj2" fmla="val 165410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DF-V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6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36712"/>
            <a:ext cx="45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Breathing</a:t>
            </a:r>
            <a:r>
              <a:rPr lang="de-DE" sz="2000" dirty="0"/>
              <a:t> </a:t>
            </a:r>
            <a:r>
              <a:rPr lang="de-DE" sz="2000" dirty="0" err="1"/>
              <a:t>air</a:t>
            </a:r>
            <a:r>
              <a:rPr lang="de-DE" sz="2000" dirty="0"/>
              <a:t> </a:t>
            </a:r>
            <a:r>
              <a:rPr lang="de-DE" sz="2000" dirty="0" err="1" smtClean="0"/>
              <a:t>applications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1619672" y="2240868"/>
            <a:ext cx="1656184" cy="19082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Central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Purification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eaLnBrk="0" hangingPunct="0"/>
            <a:r>
              <a:rPr lang="de-DE" sz="1600" dirty="0" err="1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a</a:t>
            </a:r>
            <a:r>
              <a:rPr lang="de-DE" sz="16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nd</a:t>
            </a:r>
            <a:r>
              <a:rPr lang="de-DE" sz="16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…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  <a:p>
            <a:pPr eaLnBrk="0" hangingPunct="0"/>
            <a:r>
              <a:rPr lang="de-DE" sz="1600" dirty="0" smtClean="0">
                <a:solidFill>
                  <a:schemeClr val="accent1"/>
                </a:solidFill>
                <a:ea typeface="ＭＳ Ｐゴシック" pitchFamily="1" charset="-128"/>
              </a:rPr>
              <a:t>CO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5 ppm</a:t>
            </a:r>
          </a:p>
          <a:p>
            <a:pPr eaLnBrk="0" hangingPunct="0"/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CO</a:t>
            </a:r>
            <a:r>
              <a:rPr lang="de-DE" sz="1600" baseline="-25000" dirty="0">
                <a:solidFill>
                  <a:schemeClr val="accent1"/>
                </a:solidFill>
                <a:ea typeface="ＭＳ Ｐゴシック" pitchFamily="1" charset="-128"/>
              </a:rPr>
              <a:t>2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500 ppm</a:t>
            </a:r>
          </a:p>
          <a:p>
            <a:pPr eaLnBrk="0" hangingPunct="0"/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SO</a:t>
            </a:r>
            <a:r>
              <a:rPr lang="de-DE" sz="1600" baseline="-25000" dirty="0">
                <a:solidFill>
                  <a:schemeClr val="accent1"/>
                </a:solidFill>
                <a:ea typeface="ＭＳ Ｐゴシック" pitchFamily="1" charset="-128"/>
              </a:rPr>
              <a:t>2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1 ppm</a:t>
            </a:r>
          </a:p>
          <a:p>
            <a:pPr eaLnBrk="0" hangingPunct="0"/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NO</a:t>
            </a:r>
            <a:r>
              <a:rPr lang="de-DE" sz="1600" baseline="-25000" dirty="0">
                <a:solidFill>
                  <a:schemeClr val="accent1"/>
                </a:solidFill>
                <a:ea typeface="ＭＳ Ｐゴシック" pitchFamily="1" charset="-128"/>
              </a:rPr>
              <a:t>X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  <a:cs typeface="Arial"/>
              </a:rPr>
              <a:t>≤ </a:t>
            </a:r>
            <a:r>
              <a:rPr lang="de-DE" sz="1600" dirty="0">
                <a:solidFill>
                  <a:schemeClr val="accent1"/>
                </a:solidFill>
                <a:ea typeface="ＭＳ Ｐゴシック" pitchFamily="1" charset="-128"/>
              </a:rPr>
              <a:t>2 ppm</a:t>
            </a:r>
          </a:p>
        </p:txBody>
      </p:sp>
      <p:cxnSp>
        <p:nvCxnSpPr>
          <p:cNvPr id="9" name="Gerade Verbindung 8"/>
          <p:cNvCxnSpPr>
            <a:stCxn id="7" idx="3"/>
          </p:cNvCxnSpPr>
          <p:nvPr/>
        </p:nvCxnSpPr>
        <p:spPr bwMode="auto">
          <a:xfrm flipV="1">
            <a:off x="3275856" y="3182540"/>
            <a:ext cx="1536124" cy="1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lussdiagramm: Prozess 13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Flussdiagramm: Prozess 14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Flussdiagramm: Prozess 15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Flussdiagramm: Prozess 16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635896" y="5507940"/>
            <a:ext cx="5400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Flussdiagramm: Prozess 24"/>
          <p:cNvSpPr/>
          <p:nvPr/>
        </p:nvSpPr>
        <p:spPr bwMode="auto">
          <a:xfrm>
            <a:off x="4690390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08004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680012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19672" y="1372706"/>
            <a:ext cx="709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Solution 3: ALG20</a:t>
            </a: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3923928" y="1894812"/>
            <a:ext cx="0" cy="23982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32"/>
          <p:cNvSpPr txBox="1"/>
          <p:nvPr/>
        </p:nvSpPr>
        <p:spPr>
          <a:xfrm>
            <a:off x="4608004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http://www.adpic.de/data/picture/detail/Wolken_Federwolke_29893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19" y="152636"/>
            <a:ext cx="1785937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lussdiagramm: Prozess 31"/>
          <p:cNvSpPr/>
          <p:nvPr/>
        </p:nvSpPr>
        <p:spPr bwMode="auto">
          <a:xfrm>
            <a:off x="5194446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12060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184068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112060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7884368" y="3144261"/>
            <a:ext cx="36004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hteck 39"/>
          <p:cNvSpPr/>
          <p:nvPr/>
        </p:nvSpPr>
        <p:spPr bwMode="auto">
          <a:xfrm>
            <a:off x="6948264" y="2924944"/>
            <a:ext cx="936104" cy="438634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1" charset="-128"/>
              </a:rPr>
              <a:t>Humidifier</a:t>
            </a:r>
            <a:endParaRPr kumimoji="0" lang="de-DE" sz="24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41" name="Gerade Verbindung 40"/>
          <p:cNvCxnSpPr>
            <a:endCxn id="40" idx="1"/>
          </p:cNvCxnSpPr>
          <p:nvPr/>
        </p:nvCxnSpPr>
        <p:spPr bwMode="auto">
          <a:xfrm>
            <a:off x="6732240" y="3144261"/>
            <a:ext cx="216024" cy="0"/>
          </a:xfrm>
          <a:prstGeom prst="line">
            <a:avLst/>
          </a:prstGeom>
          <a:solidFill>
            <a:schemeClr val="accent1"/>
          </a:solidFill>
          <a:ln w="57150" cap="rnd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 descr="U:\Präsentation\006_Grafik_Bilder_Videos\Trockner\ALG20\ALG20-3_Anlagenteil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9000"/>
                    </a14:imgEffect>
                    <a14:imgEffect>
                      <a14:brightnessContrast bright="1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0" t="25850" r="6960" b="23818"/>
          <a:stretch/>
        </p:blipFill>
        <p:spPr bwMode="auto">
          <a:xfrm>
            <a:off x="4348425" y="2157850"/>
            <a:ext cx="2419819" cy="20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lussdiagramm: Prozess 34"/>
          <p:cNvSpPr/>
          <p:nvPr/>
        </p:nvSpPr>
        <p:spPr bwMode="auto">
          <a:xfrm>
            <a:off x="569850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616116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68812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616116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7" name="Rechteckige Legende 46"/>
          <p:cNvSpPr/>
          <p:nvPr/>
        </p:nvSpPr>
        <p:spPr bwMode="auto">
          <a:xfrm>
            <a:off x="5112060" y="1492560"/>
            <a:ext cx="756084" cy="496280"/>
          </a:xfrm>
          <a:prstGeom prst="wedgeRectCallout">
            <a:avLst>
              <a:gd name="adj1" fmla="val -17870"/>
              <a:gd name="adj2" fmla="val 23258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Rechteckige Legende 47"/>
          <p:cNvSpPr/>
          <p:nvPr/>
        </p:nvSpPr>
        <p:spPr bwMode="auto">
          <a:xfrm>
            <a:off x="4283968" y="1492560"/>
            <a:ext cx="756084" cy="496280"/>
          </a:xfrm>
          <a:prstGeom prst="wedgeRectCallout">
            <a:avLst>
              <a:gd name="adj1" fmla="val 27482"/>
              <a:gd name="adj2" fmla="val 242181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DF-M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1" name="Rechteckige Legende 50"/>
          <p:cNvSpPr/>
          <p:nvPr/>
        </p:nvSpPr>
        <p:spPr bwMode="auto">
          <a:xfrm>
            <a:off x="5940152" y="1484784"/>
            <a:ext cx="756084" cy="496280"/>
          </a:xfrm>
          <a:prstGeom prst="wedgeRectCallout">
            <a:avLst>
              <a:gd name="adj1" fmla="val -70781"/>
              <a:gd name="adj2" fmla="val 238343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DF-A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599892" y="5975992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4-5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37300"/>
            <a:ext cx="2133600" cy="47625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D06656-11B8-47A0-8961-C1E336D89677}" type="slidenum">
              <a:rPr lang="de-DE" sz="1400" smtClean="0"/>
              <a:pPr/>
              <a:t>3</a:t>
            </a:fld>
            <a:endParaRPr lang="de-DE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5888"/>
            <a:ext cx="6629400" cy="633412"/>
          </a:xfrm>
        </p:spPr>
        <p:txBody>
          <a:bodyPr/>
          <a:lstStyle/>
          <a:p>
            <a:r>
              <a:rPr lang="en-US" sz="3200" smtClean="0"/>
              <a:t>Content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95400"/>
            <a:ext cx="6336679" cy="4321175"/>
          </a:xfrm>
          <a:extLst>
            <a:ext uri="{909E8E84-426E-40DD-AFC4-6F175D3DCCD1}">
              <a14:hiddenFill xmlns:a14="http://schemas.microsoft.com/office/drawing/2010/main">
                <a:solidFill>
                  <a:srgbClr val="0081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800" dirty="0" smtClean="0">
                <a:solidFill>
                  <a:schemeClr val="tx1"/>
                </a:solidFill>
              </a:rPr>
              <a:t>Central </a:t>
            </a:r>
            <a:r>
              <a:rPr lang="de-DE" sz="2800" dirty="0" err="1" smtClean="0">
                <a:solidFill>
                  <a:schemeClr val="tx1"/>
                </a:solidFill>
              </a:rPr>
              <a:t>Applications</a:t>
            </a:r>
            <a:endParaRPr lang="de-DE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Air Quality – air for general purpose</a:t>
            </a:r>
          </a:p>
          <a:p>
            <a:pPr>
              <a:defRPr/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Air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high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quality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purpose</a:t>
            </a:r>
            <a:endParaRPr lang="de-DE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Air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Critical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Filter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7271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Laser </a:t>
            </a:r>
            <a:r>
              <a:rPr lang="de-DE" sz="2000" dirty="0" err="1" smtClean="0"/>
              <a:t>applications</a:t>
            </a:r>
            <a:endParaRPr lang="de-D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 err="1" smtClean="0"/>
              <a:t>Cutting</a:t>
            </a:r>
            <a:r>
              <a:rPr lang="de-DE" sz="1800" dirty="0" smtClean="0"/>
              <a:t> gas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 err="1" smtClean="0"/>
              <a:t>Purging</a:t>
            </a:r>
            <a:r>
              <a:rPr lang="de-DE" sz="1800" dirty="0" smtClean="0"/>
              <a:t> gas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45166"/>
              </p:ext>
            </p:extLst>
          </p:nvPr>
        </p:nvGraphicFramePr>
        <p:xfrm>
          <a:off x="1475656" y="2593464"/>
          <a:ext cx="7080450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1188132"/>
                <a:gridCol w="1008112"/>
                <a:gridCol w="1044116"/>
                <a:gridCol w="923766"/>
              </a:tblGrid>
              <a:tr h="43839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Application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Solid </a:t>
                      </a:r>
                      <a:r>
                        <a:rPr lang="de-DE" sz="1400" dirty="0" err="1" smtClean="0"/>
                        <a:t>particles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Water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vapor</a:t>
                      </a:r>
                      <a:r>
                        <a:rPr lang="de-DE" sz="1400" dirty="0" smtClean="0"/>
                        <a:t>)</a:t>
                      </a:r>
                    </a:p>
                    <a:p>
                      <a:pPr algn="ctr"/>
                      <a:r>
                        <a:rPr lang="de-DE" sz="1100" dirty="0" err="1" smtClean="0"/>
                        <a:t>T</a:t>
                      </a:r>
                      <a:r>
                        <a:rPr lang="de-DE" sz="1100" baseline="-25000" dirty="0" err="1" smtClean="0"/>
                        <a:t>amb</a:t>
                      </a:r>
                      <a:r>
                        <a:rPr lang="de-DE" sz="1100" dirty="0" smtClean="0"/>
                        <a:t> &gt;3</a:t>
                      </a:r>
                      <a:r>
                        <a:rPr lang="de-DE" sz="1100" dirty="0" smtClean="0">
                          <a:latin typeface="Arial"/>
                          <a:cs typeface="Arial"/>
                        </a:rPr>
                        <a:t>ºC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Water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vapor</a:t>
                      </a:r>
                      <a:r>
                        <a:rPr lang="de-DE" sz="14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/>
                        <a:t>T</a:t>
                      </a:r>
                      <a:r>
                        <a:rPr lang="de-DE" sz="1100" baseline="-25000" dirty="0" err="1" smtClean="0"/>
                        <a:t>amb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smtClean="0">
                          <a:latin typeface="Arial"/>
                          <a:cs typeface="Arial"/>
                        </a:rPr>
                        <a:t>≤</a:t>
                      </a:r>
                      <a:r>
                        <a:rPr lang="de-DE" sz="1100" dirty="0" smtClean="0"/>
                        <a:t>3</a:t>
                      </a:r>
                      <a:r>
                        <a:rPr lang="de-DE" sz="1100" dirty="0" smtClean="0">
                          <a:latin typeface="+mn-lt"/>
                          <a:cs typeface="Arial"/>
                        </a:rPr>
                        <a:t>ºC</a:t>
                      </a:r>
                      <a:endParaRPr lang="de-DE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Total </a:t>
                      </a:r>
                      <a:r>
                        <a:rPr lang="de-DE" sz="1400" dirty="0" err="1" smtClean="0"/>
                        <a:t>oil</a:t>
                      </a:r>
                      <a:endParaRPr lang="de-DE" sz="1400" dirty="0"/>
                    </a:p>
                  </a:txBody>
                  <a:tcPr anchor="ctr"/>
                </a:tc>
              </a:tr>
              <a:tr h="173672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Laser </a:t>
                      </a:r>
                      <a:r>
                        <a:rPr lang="de-DE" sz="1600" dirty="0" err="1" smtClean="0"/>
                        <a:t>applications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475656" y="412527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purge</a:t>
            </a:r>
            <a:r>
              <a:rPr lang="de-DE" sz="2000" dirty="0" smtClean="0"/>
              <a:t> gas </a:t>
            </a:r>
            <a:r>
              <a:rPr lang="de-DE" sz="2000" dirty="0" err="1" smtClean="0"/>
              <a:t>application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further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sz="2000" dirty="0" smtClean="0"/>
              <a:t>:</a:t>
            </a:r>
          </a:p>
          <a:p>
            <a:r>
              <a:rPr lang="de-DE" sz="2000" b="1" i="1" dirty="0" smtClean="0">
                <a:solidFill>
                  <a:schemeClr val="accent1"/>
                </a:solidFill>
              </a:rPr>
              <a:t>CO</a:t>
            </a:r>
            <a:r>
              <a:rPr lang="de-DE" sz="2000" b="1" i="1" baseline="-25000" dirty="0" smtClean="0">
                <a:solidFill>
                  <a:schemeClr val="accent1"/>
                </a:solidFill>
              </a:rPr>
              <a:t>2</a:t>
            </a:r>
            <a:r>
              <a:rPr lang="de-DE" sz="2000" b="1" i="1" dirty="0" smtClean="0">
                <a:solidFill>
                  <a:schemeClr val="accent1"/>
                </a:solidFill>
              </a:rPr>
              <a:t> </a:t>
            </a:r>
            <a:r>
              <a:rPr lang="de-DE" sz="2000" b="1" i="1" dirty="0" err="1" smtClean="0">
                <a:solidFill>
                  <a:schemeClr val="accent1"/>
                </a:solidFill>
              </a:rPr>
              <a:t>content</a:t>
            </a:r>
            <a:r>
              <a:rPr lang="de-DE" sz="2000" b="1" i="1" dirty="0" smtClean="0">
                <a:solidFill>
                  <a:schemeClr val="accent1"/>
                </a:solidFill>
              </a:rPr>
              <a:t> </a:t>
            </a:r>
            <a:r>
              <a:rPr lang="de-DE" sz="2000" b="1" i="1" dirty="0" err="1" smtClean="0">
                <a:solidFill>
                  <a:schemeClr val="accent1"/>
                </a:solidFill>
              </a:rPr>
              <a:t>as</a:t>
            </a:r>
            <a:r>
              <a:rPr lang="de-DE" sz="2000" b="1" i="1" dirty="0" smtClean="0">
                <a:solidFill>
                  <a:schemeClr val="accent1"/>
                </a:solidFill>
              </a:rPr>
              <a:t> </a:t>
            </a:r>
            <a:r>
              <a:rPr lang="de-DE" sz="2000" b="1" i="1" dirty="0" err="1" smtClean="0">
                <a:solidFill>
                  <a:schemeClr val="accent1"/>
                </a:solidFill>
              </a:rPr>
              <a:t>low</a:t>
            </a:r>
            <a:r>
              <a:rPr lang="de-DE" sz="2000" b="1" i="1" dirty="0" smtClean="0">
                <a:solidFill>
                  <a:schemeClr val="accent1"/>
                </a:solidFill>
              </a:rPr>
              <a:t> </a:t>
            </a:r>
            <a:r>
              <a:rPr lang="de-DE" sz="2000" b="1" i="1" dirty="0" err="1" smtClean="0">
                <a:solidFill>
                  <a:schemeClr val="accent1"/>
                </a:solidFill>
              </a:rPr>
              <a:t>as</a:t>
            </a:r>
            <a:r>
              <a:rPr lang="de-DE" sz="2000" b="1" i="1" dirty="0" smtClean="0">
                <a:solidFill>
                  <a:schemeClr val="accent1"/>
                </a:solidFill>
              </a:rPr>
              <a:t> </a:t>
            </a:r>
            <a:r>
              <a:rPr lang="de-DE" sz="2000" b="1" i="1" dirty="0" err="1" smtClean="0">
                <a:solidFill>
                  <a:schemeClr val="accent1"/>
                </a:solidFill>
              </a:rPr>
              <a:t>possible</a:t>
            </a:r>
            <a:endParaRPr lang="de-DE" sz="2000" b="1" i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&lt; 100 ppm </a:t>
            </a:r>
            <a:r>
              <a:rPr lang="de-DE" sz="2000" dirty="0" err="1" smtClean="0"/>
              <a:t>minimum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</a:t>
            </a:r>
            <a:endParaRPr lang="de-D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&lt; 50 ppm </a:t>
            </a:r>
            <a:r>
              <a:rPr lang="de-DE" sz="2000" dirty="0" err="1" smtClean="0"/>
              <a:t>target</a:t>
            </a:r>
            <a:endParaRPr lang="de-DE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0"/>
          <a:stretch/>
        </p:blipFill>
        <p:spPr bwMode="auto">
          <a:xfrm>
            <a:off x="6228184" y="210745"/>
            <a:ext cx="2448274" cy="114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6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36712"/>
            <a:ext cx="45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Laser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0"/>
          <a:stretch/>
        </p:blipFill>
        <p:spPr bwMode="auto">
          <a:xfrm>
            <a:off x="6228184" y="210745"/>
            <a:ext cx="2448274" cy="114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1943708" y="2240868"/>
            <a:ext cx="1188132" cy="19082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Central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Purification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1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ＭＳ Ｐゴシック" pitchFamily="1" charset="-128"/>
              </a:rPr>
              <a:t>without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adsorption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dryer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9" name="Gerade Verbindung 8"/>
          <p:cNvCxnSpPr>
            <a:stCxn id="7" idx="3"/>
          </p:cNvCxnSpPr>
          <p:nvPr/>
        </p:nvCxnSpPr>
        <p:spPr bwMode="auto">
          <a:xfrm flipV="1">
            <a:off x="3131840" y="3182540"/>
            <a:ext cx="1716144" cy="1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lussdiagramm: Prozess 13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Flussdiagramm: Prozess 14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Flussdiagramm: Prozess 15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Flussdiagramm: Prozess 16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7079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7079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Flussdiagramm: Prozess 24"/>
          <p:cNvSpPr/>
          <p:nvPr/>
        </p:nvSpPr>
        <p:spPr bwMode="auto">
          <a:xfrm>
            <a:off x="479840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78802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5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16016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78802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Flussdiagramm: Prozess 28"/>
          <p:cNvSpPr/>
          <p:nvPr/>
        </p:nvSpPr>
        <p:spPr bwMode="auto">
          <a:xfrm>
            <a:off x="55184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5081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5081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hteckige Legende 40"/>
          <p:cNvSpPr/>
          <p:nvPr/>
        </p:nvSpPr>
        <p:spPr bwMode="auto">
          <a:xfrm>
            <a:off x="4319972" y="1572761"/>
            <a:ext cx="977635" cy="524091"/>
          </a:xfrm>
          <a:prstGeom prst="wedgeRectCallout">
            <a:avLst>
              <a:gd name="adj1" fmla="val 18781"/>
              <a:gd name="adj2" fmla="val 132782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UP2000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5" name="Picture 10" descr="U:\Präsentation\006_Grafik_Bilder_Videos\001_Grafik_Produkte\Grafik_Produkte\Ultrapac2000\Ultrapac2000_Mini_0010_STD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89" y="2622456"/>
            <a:ext cx="587118" cy="11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Gerade Verbindung 45"/>
          <p:cNvCxnSpPr/>
          <p:nvPr/>
        </p:nvCxnSpPr>
        <p:spPr bwMode="auto">
          <a:xfrm>
            <a:off x="5297607" y="3194504"/>
            <a:ext cx="103858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5533197" y="298451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hteckige Legende 46"/>
          <p:cNvSpPr/>
          <p:nvPr/>
        </p:nvSpPr>
        <p:spPr bwMode="auto">
          <a:xfrm>
            <a:off x="5394566" y="1572761"/>
            <a:ext cx="725606" cy="827916"/>
          </a:xfrm>
          <a:prstGeom prst="wedgeRectCallout">
            <a:avLst>
              <a:gd name="adj1" fmla="val -10207"/>
              <a:gd name="adj2" fmla="val 10786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DF-A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619672" y="1372706"/>
            <a:ext cx="45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Solution 1:</a:t>
            </a: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3923928" y="1894812"/>
            <a:ext cx="0" cy="23982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/>
          <p:cNvSpPr txBox="1"/>
          <p:nvPr/>
        </p:nvSpPr>
        <p:spPr>
          <a:xfrm>
            <a:off x="6372200" y="2399400"/>
            <a:ext cx="234026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UP2000 </a:t>
            </a:r>
            <a:r>
              <a:rPr lang="de-DE" sz="1600" dirty="0" err="1" smtClean="0">
                <a:solidFill>
                  <a:schemeClr val="tx1"/>
                </a:solidFill>
              </a:rPr>
              <a:t>provide</a:t>
            </a:r>
            <a:r>
              <a:rPr lang="de-DE" sz="1600" dirty="0" smtClean="0">
                <a:solidFill>
                  <a:schemeClr val="tx1"/>
                </a:solidFill>
              </a:rPr>
              <a:t> also CO</a:t>
            </a:r>
            <a:r>
              <a:rPr lang="de-DE" sz="1600" baseline="-25000" dirty="0" smtClean="0">
                <a:solidFill>
                  <a:schemeClr val="tx1"/>
                </a:solidFill>
              </a:rPr>
              <a:t>2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reduction</a:t>
            </a:r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Size </a:t>
            </a:r>
            <a:r>
              <a:rPr lang="de-DE" sz="1600" dirty="0" err="1" smtClean="0">
                <a:solidFill>
                  <a:schemeClr val="tx1"/>
                </a:solidFill>
              </a:rPr>
              <a:t>as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big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possible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most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efficient</a:t>
            </a:r>
            <a:r>
              <a:rPr lang="de-DE" sz="1600" dirty="0" smtClean="0">
                <a:solidFill>
                  <a:schemeClr val="tx1"/>
                </a:solidFill>
              </a:rPr>
              <a:t> CO</a:t>
            </a:r>
            <a:r>
              <a:rPr lang="de-DE" sz="1600" baseline="-25000" dirty="0" smtClean="0">
                <a:solidFill>
                  <a:schemeClr val="tx1"/>
                </a:solidFill>
              </a:rPr>
              <a:t>2 </a:t>
            </a:r>
            <a:r>
              <a:rPr lang="de-DE" sz="1600" dirty="0" err="1" smtClean="0">
                <a:solidFill>
                  <a:schemeClr val="tx1"/>
                </a:solidFill>
              </a:rPr>
              <a:t>reduction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5436096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36712"/>
            <a:ext cx="45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Laser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0"/>
          <a:stretch/>
        </p:blipFill>
        <p:spPr bwMode="auto">
          <a:xfrm>
            <a:off x="6228184" y="210745"/>
            <a:ext cx="2448274" cy="114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1943708" y="2240868"/>
            <a:ext cx="1188132" cy="19082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Central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Purification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1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ＭＳ Ｐゴシック" pitchFamily="1" charset="-128"/>
              </a:rPr>
              <a:t>without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adsorption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dryer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9" name="Gerade Verbindung 8"/>
          <p:cNvCxnSpPr>
            <a:stCxn id="7" idx="3"/>
          </p:cNvCxnSpPr>
          <p:nvPr/>
        </p:nvCxnSpPr>
        <p:spPr bwMode="auto">
          <a:xfrm flipV="1">
            <a:off x="3131840" y="3182540"/>
            <a:ext cx="1716144" cy="1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lussdiagramm: Prozess 13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Flussdiagramm: Prozess 14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Flussdiagramm: Prozess 15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Flussdiagramm: Prozess 16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707904" y="5507940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7079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Flussdiagramm: Prozess 24"/>
          <p:cNvSpPr/>
          <p:nvPr/>
        </p:nvSpPr>
        <p:spPr bwMode="auto">
          <a:xfrm>
            <a:off x="479840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716016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3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78802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Flussdiagramm: Prozess 28"/>
          <p:cNvSpPr/>
          <p:nvPr/>
        </p:nvSpPr>
        <p:spPr bwMode="auto">
          <a:xfrm>
            <a:off x="55184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5081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5081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Rechteckige Legende 40"/>
          <p:cNvSpPr/>
          <p:nvPr/>
        </p:nvSpPr>
        <p:spPr bwMode="auto">
          <a:xfrm>
            <a:off x="4139952" y="1909737"/>
            <a:ext cx="1157655" cy="496280"/>
          </a:xfrm>
          <a:prstGeom prst="wedgeRectCallout">
            <a:avLst>
              <a:gd name="adj1" fmla="val 14884"/>
              <a:gd name="adj2" fmla="val 103993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OFP2000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5" name="Picture 10" descr="U:\Präsentation\006_Grafik_Bilder_Videos\001_Grafik_Produkte\Grafik_Produkte\Ultrapac2000\Ultrapac2000_Mini_0010_STD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89" y="2622456"/>
            <a:ext cx="587118" cy="11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Gerade Verbindung 45"/>
          <p:cNvCxnSpPr/>
          <p:nvPr/>
        </p:nvCxnSpPr>
        <p:spPr bwMode="auto">
          <a:xfrm>
            <a:off x="5297607" y="3194504"/>
            <a:ext cx="103858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5533197" y="298451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hteckige Legende 46"/>
          <p:cNvSpPr/>
          <p:nvPr/>
        </p:nvSpPr>
        <p:spPr bwMode="auto">
          <a:xfrm>
            <a:off x="5394566" y="1904397"/>
            <a:ext cx="761114" cy="496280"/>
          </a:xfrm>
          <a:prstGeom prst="wedgeRectCallout">
            <a:avLst>
              <a:gd name="adj1" fmla="val -8894"/>
              <a:gd name="adj2" fmla="val 148136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619672" y="1372706"/>
            <a:ext cx="45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Solution 2:</a:t>
            </a: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3923928" y="1894812"/>
            <a:ext cx="0" cy="23982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/>
          <p:cNvSpPr txBox="1"/>
          <p:nvPr/>
        </p:nvSpPr>
        <p:spPr>
          <a:xfrm>
            <a:off x="6372200" y="2399400"/>
            <a:ext cx="234026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OFP2000 </a:t>
            </a:r>
            <a:r>
              <a:rPr lang="de-DE" sz="1600" dirty="0" err="1" smtClean="0">
                <a:solidFill>
                  <a:schemeClr val="tx1"/>
                </a:solidFill>
              </a:rPr>
              <a:t>provide</a:t>
            </a:r>
            <a:r>
              <a:rPr lang="de-DE" sz="1600" dirty="0" smtClean="0">
                <a:solidFill>
                  <a:schemeClr val="tx1"/>
                </a:solidFill>
              </a:rPr>
              <a:t> also CO</a:t>
            </a:r>
            <a:r>
              <a:rPr lang="de-DE" sz="1600" baseline="-25000" dirty="0" smtClean="0">
                <a:solidFill>
                  <a:schemeClr val="tx1"/>
                </a:solidFill>
              </a:rPr>
              <a:t>2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reduction</a:t>
            </a:r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Size </a:t>
            </a:r>
            <a:r>
              <a:rPr lang="de-DE" sz="1600" dirty="0" err="1" smtClean="0">
                <a:solidFill>
                  <a:schemeClr val="tx1"/>
                </a:solidFill>
              </a:rPr>
              <a:t>as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big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possible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most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efficient</a:t>
            </a:r>
            <a:r>
              <a:rPr lang="de-DE" sz="1600" dirty="0" smtClean="0">
                <a:solidFill>
                  <a:schemeClr val="tx1"/>
                </a:solidFill>
              </a:rPr>
              <a:t> CO</a:t>
            </a:r>
            <a:r>
              <a:rPr lang="de-DE" sz="1600" baseline="-25000" dirty="0" smtClean="0">
                <a:solidFill>
                  <a:schemeClr val="tx1"/>
                </a:solidFill>
              </a:rPr>
              <a:t>2 </a:t>
            </a:r>
            <a:r>
              <a:rPr lang="de-DE" sz="1600" dirty="0" err="1" smtClean="0">
                <a:solidFill>
                  <a:schemeClr val="tx1"/>
                </a:solidFill>
              </a:rPr>
              <a:t>reduction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16016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436096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36712"/>
            <a:ext cx="45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Laser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0"/>
          <a:stretch/>
        </p:blipFill>
        <p:spPr bwMode="auto">
          <a:xfrm>
            <a:off x="6228184" y="210745"/>
            <a:ext cx="2448274" cy="114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1943708" y="2240868"/>
            <a:ext cx="1188132" cy="19082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Central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Purification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1" i="1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ea typeface="ＭＳ Ｐゴシック" pitchFamily="1" charset="-128"/>
              </a:rPr>
              <a:t>with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adsorption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dryer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9" name="Gerade Verbindung 8"/>
          <p:cNvCxnSpPr>
            <a:stCxn id="7" idx="3"/>
          </p:cNvCxnSpPr>
          <p:nvPr/>
        </p:nvCxnSpPr>
        <p:spPr bwMode="auto">
          <a:xfrm flipV="1">
            <a:off x="3131840" y="3182540"/>
            <a:ext cx="1716144" cy="12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lussdiagramm: Prozess 13"/>
          <p:cNvSpPr/>
          <p:nvPr/>
        </p:nvSpPr>
        <p:spPr bwMode="auto">
          <a:xfrm>
            <a:off x="1403648" y="5013176"/>
            <a:ext cx="7128792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Flussdiagramm: Prozess 14"/>
          <p:cNvSpPr/>
          <p:nvPr/>
        </p:nvSpPr>
        <p:spPr bwMode="auto">
          <a:xfrm>
            <a:off x="1403648" y="5481228"/>
            <a:ext cx="7128792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Flussdiagramm: Prozess 15"/>
          <p:cNvSpPr/>
          <p:nvPr/>
        </p:nvSpPr>
        <p:spPr bwMode="auto">
          <a:xfrm>
            <a:off x="1403648" y="5949280"/>
            <a:ext cx="7128792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Flussdiagramm: Prozess 16"/>
          <p:cNvSpPr/>
          <p:nvPr/>
        </p:nvSpPr>
        <p:spPr bwMode="auto">
          <a:xfrm>
            <a:off x="371828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07904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671900" y="5507940"/>
            <a:ext cx="5400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0790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Flussdiagramm: Prozess 24"/>
          <p:cNvSpPr/>
          <p:nvPr/>
        </p:nvSpPr>
        <p:spPr bwMode="auto">
          <a:xfrm>
            <a:off x="4798402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716016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788024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6" name="Gerade Verbindung 45"/>
          <p:cNvCxnSpPr/>
          <p:nvPr/>
        </p:nvCxnSpPr>
        <p:spPr bwMode="auto">
          <a:xfrm>
            <a:off x="5148064" y="3182540"/>
            <a:ext cx="1188132" cy="119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4813117" y="2984517"/>
            <a:ext cx="334947" cy="8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1619672" y="1372706"/>
            <a:ext cx="45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Solution 3:</a:t>
            </a:r>
          </a:p>
        </p:txBody>
      </p:sp>
      <p:cxnSp>
        <p:nvCxnSpPr>
          <p:cNvPr id="50" name="Gerade Verbindung 49"/>
          <p:cNvCxnSpPr/>
          <p:nvPr/>
        </p:nvCxnSpPr>
        <p:spPr bwMode="auto">
          <a:xfrm>
            <a:off x="3923928" y="1894812"/>
            <a:ext cx="0" cy="23982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/>
          <p:cNvSpPr txBox="1"/>
          <p:nvPr/>
        </p:nvSpPr>
        <p:spPr>
          <a:xfrm>
            <a:off x="6336196" y="2537609"/>
            <a:ext cx="1944216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No</a:t>
            </a:r>
            <a:r>
              <a:rPr lang="de-DE" sz="1600" dirty="0" smtClean="0">
                <a:solidFill>
                  <a:schemeClr val="tx1"/>
                </a:solidFill>
              </a:rPr>
              <a:t> CO</a:t>
            </a:r>
            <a:r>
              <a:rPr lang="de-DE" sz="1600" baseline="-25000" dirty="0" smtClean="0">
                <a:solidFill>
                  <a:schemeClr val="tx1"/>
                </a:solidFill>
              </a:rPr>
              <a:t>2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reduction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err="1" smtClean="0">
                <a:solidFill>
                  <a:schemeClr val="tx1"/>
                </a:solidFill>
              </a:rPr>
              <a:t>If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tx1"/>
                </a:solidFill>
              </a:rPr>
              <a:t>CO</a:t>
            </a:r>
            <a:r>
              <a:rPr lang="de-DE" sz="1600" baseline="-25000" dirty="0">
                <a:solidFill>
                  <a:schemeClr val="tx1"/>
                </a:solidFill>
              </a:rPr>
              <a:t>2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reduction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required</a:t>
            </a:r>
            <a:r>
              <a:rPr lang="de-DE" sz="1600" dirty="0" smtClean="0">
                <a:solidFill>
                  <a:schemeClr val="tx1"/>
                </a:solidFill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</a:rPr>
              <a:t>install</a:t>
            </a:r>
            <a:r>
              <a:rPr lang="de-DE" sz="1600" dirty="0" smtClean="0">
                <a:solidFill>
                  <a:schemeClr val="tx1"/>
                </a:solidFill>
              </a:rPr>
              <a:t> UP2000 </a:t>
            </a:r>
            <a:r>
              <a:rPr lang="de-DE" sz="1600" dirty="0" err="1" smtClean="0">
                <a:solidFill>
                  <a:schemeClr val="tx1"/>
                </a:solidFill>
              </a:rPr>
              <a:t>upstream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716016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35" name="Rechteckige Legende 34"/>
          <p:cNvSpPr/>
          <p:nvPr/>
        </p:nvSpPr>
        <p:spPr bwMode="auto">
          <a:xfrm>
            <a:off x="4644008" y="1592972"/>
            <a:ext cx="725606" cy="827916"/>
          </a:xfrm>
          <a:prstGeom prst="wedgeRectCallout">
            <a:avLst>
              <a:gd name="adj1" fmla="val -10207"/>
              <a:gd name="adj2" fmla="val 107869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DF-A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6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36712"/>
            <a:ext cx="45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Laser </a:t>
            </a:r>
            <a:r>
              <a:rPr lang="de-DE" sz="2000" dirty="0" err="1" smtClean="0"/>
              <a:t>applications</a:t>
            </a:r>
            <a:endParaRPr lang="de-DE" sz="2000" dirty="0" smtClean="0"/>
          </a:p>
          <a:p>
            <a:r>
              <a:rPr lang="de-DE" sz="2000" dirty="0" smtClean="0">
                <a:solidFill>
                  <a:schemeClr val="accent1"/>
                </a:solidFill>
              </a:rPr>
              <a:t>OEM </a:t>
            </a:r>
            <a:r>
              <a:rPr lang="de-DE" sz="2000" dirty="0" err="1" smtClean="0">
                <a:solidFill>
                  <a:schemeClr val="accent1"/>
                </a:solidFill>
              </a:rPr>
              <a:t>solution</a:t>
            </a:r>
            <a:endParaRPr lang="de-DE" sz="2000" dirty="0" smtClean="0">
              <a:solidFill>
                <a:schemeClr val="accent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0"/>
          <a:stretch/>
        </p:blipFill>
        <p:spPr bwMode="auto">
          <a:xfrm>
            <a:off x="6228184" y="210745"/>
            <a:ext cx="2448274" cy="114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1026" name="Picture 2" descr="U:\Präsentation\006_Grafik_Bilder_Videos\Anwendungen\Laser_OFP2000_DF_DF-C_Rofin_Sinar_110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8390" y="2283876"/>
            <a:ext cx="3708412" cy="290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Gerade Verbindung 26"/>
          <p:cNvCxnSpPr/>
          <p:nvPr/>
        </p:nvCxnSpPr>
        <p:spPr bwMode="auto">
          <a:xfrm>
            <a:off x="4372677" y="3136952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2595176" y="3134482"/>
            <a:ext cx="85526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10" descr="U:\Präsentation\006_Grafik_Bilder_Videos\001_Grafik_Produkte\Grafik_Produkte\Ultrapac2000\Ultrapac2000_Mini_0010_STD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25" y="2564904"/>
            <a:ext cx="587118" cy="11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5248543" y="3136952"/>
            <a:ext cx="43958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hteck 35"/>
          <p:cNvSpPr/>
          <p:nvPr/>
        </p:nvSpPr>
        <p:spPr bwMode="auto">
          <a:xfrm>
            <a:off x="1619672" y="2600908"/>
            <a:ext cx="1188132" cy="1080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No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central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Purification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37" name="Gerade Verbindung 36"/>
          <p:cNvCxnSpPr/>
          <p:nvPr/>
        </p:nvCxnSpPr>
        <p:spPr bwMode="auto">
          <a:xfrm>
            <a:off x="3779912" y="3140968"/>
            <a:ext cx="2887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02" y="2900524"/>
            <a:ext cx="336084" cy="13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3455876" y="2982574"/>
            <a:ext cx="364380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lussdiagramm: Prozess 37"/>
          <p:cNvSpPr/>
          <p:nvPr/>
        </p:nvSpPr>
        <p:spPr bwMode="auto">
          <a:xfrm>
            <a:off x="1403648" y="5013176"/>
            <a:ext cx="4176464" cy="396044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Solid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Particles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9" name="Flussdiagramm: Prozess 38"/>
          <p:cNvSpPr/>
          <p:nvPr/>
        </p:nvSpPr>
        <p:spPr bwMode="auto">
          <a:xfrm>
            <a:off x="1403648" y="5481228"/>
            <a:ext cx="4176464" cy="396044"/>
          </a:xfrm>
          <a:prstGeom prst="flowChartProcess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Water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>
                <a:solidFill>
                  <a:schemeClr val="tx1"/>
                </a:solidFill>
                <a:ea typeface="ＭＳ Ｐゴシック" pitchFamily="1" charset="-128"/>
              </a:rPr>
              <a:t>V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apor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" name="Flussdiagramm: Prozess 39"/>
          <p:cNvSpPr/>
          <p:nvPr/>
        </p:nvSpPr>
        <p:spPr bwMode="auto">
          <a:xfrm>
            <a:off x="1403648" y="5949280"/>
            <a:ext cx="4176464" cy="396044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1"/>
                </a:solidFill>
                <a:ea typeface="ＭＳ Ｐゴシック" pitchFamily="1" charset="-128"/>
              </a:rPr>
              <a:t>Total </a:t>
            </a:r>
            <a:r>
              <a:rPr lang="de-DE" sz="1600" dirty="0" err="1" smtClean="0">
                <a:solidFill>
                  <a:schemeClr val="tx1"/>
                </a:solidFill>
                <a:ea typeface="ＭＳ Ｐゴシック" pitchFamily="1" charset="-128"/>
              </a:rPr>
              <a:t>Oil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1" name="Flussdiagramm: Prozess 40"/>
          <p:cNvSpPr/>
          <p:nvPr/>
        </p:nvSpPr>
        <p:spPr bwMode="auto">
          <a:xfrm>
            <a:off x="3430250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419872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6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383868" y="5507940"/>
            <a:ext cx="5400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419872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4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47" name="Flussdiagramm: Prozess 46"/>
          <p:cNvSpPr/>
          <p:nvPr/>
        </p:nvSpPr>
        <p:spPr bwMode="auto">
          <a:xfrm>
            <a:off x="4726394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644008" y="5039888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2-3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716016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644008" y="5507940"/>
            <a:ext cx="6120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1-2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4" name="Flussdiagramm: Prozess 53"/>
          <p:cNvSpPr/>
          <p:nvPr/>
        </p:nvSpPr>
        <p:spPr bwMode="auto">
          <a:xfrm>
            <a:off x="2890190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2879812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7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843808" y="5507940"/>
            <a:ext cx="5400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879812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</a:rPr>
              <a:t>5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58" name="Flussdiagramm: Prozess 57"/>
          <p:cNvSpPr/>
          <p:nvPr/>
        </p:nvSpPr>
        <p:spPr bwMode="auto">
          <a:xfrm>
            <a:off x="4042318" y="4509120"/>
            <a:ext cx="407097" cy="1944216"/>
          </a:xfrm>
          <a:prstGeom prst="flowChart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4031940" y="5039888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3995936" y="5507940"/>
            <a:ext cx="5400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4031940" y="5975992"/>
            <a:ext cx="4320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2" name="Rechteckige Legende 61"/>
          <p:cNvSpPr/>
          <p:nvPr/>
        </p:nvSpPr>
        <p:spPr bwMode="auto">
          <a:xfrm>
            <a:off x="2699792" y="1772816"/>
            <a:ext cx="761114" cy="496280"/>
          </a:xfrm>
          <a:prstGeom prst="wedgeRectCallout">
            <a:avLst>
              <a:gd name="adj1" fmla="val 63691"/>
              <a:gd name="adj2" fmla="val 188441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DF-C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3" name="Rechteckige Legende 62"/>
          <p:cNvSpPr/>
          <p:nvPr/>
        </p:nvSpPr>
        <p:spPr bwMode="auto">
          <a:xfrm>
            <a:off x="3594862" y="1772816"/>
            <a:ext cx="761114" cy="496280"/>
          </a:xfrm>
          <a:prstGeom prst="wedgeRectCallout">
            <a:avLst>
              <a:gd name="adj1" fmla="val -133"/>
              <a:gd name="adj2" fmla="val 155813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DF-M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4" name="Rechteckige Legende 63"/>
          <p:cNvSpPr/>
          <p:nvPr/>
        </p:nvSpPr>
        <p:spPr bwMode="auto">
          <a:xfrm>
            <a:off x="4463988" y="1484784"/>
            <a:ext cx="1224136" cy="784312"/>
          </a:xfrm>
          <a:prstGeom prst="wedgeRectCallout">
            <a:avLst>
              <a:gd name="adj1" fmla="val -13883"/>
              <a:gd name="adj2" fmla="val 80518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OFP2000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+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FFP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9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7271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Painting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19515"/>
              </p:ext>
            </p:extLst>
          </p:nvPr>
        </p:nvGraphicFramePr>
        <p:xfrm>
          <a:off x="1560002" y="1520788"/>
          <a:ext cx="7080450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1188132"/>
                <a:gridCol w="1008112"/>
                <a:gridCol w="1044116"/>
                <a:gridCol w="923766"/>
              </a:tblGrid>
              <a:tr h="43839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Application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Solid </a:t>
                      </a:r>
                      <a:r>
                        <a:rPr lang="de-DE" sz="1400" dirty="0" err="1" smtClean="0"/>
                        <a:t>particles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Water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vapor</a:t>
                      </a:r>
                      <a:r>
                        <a:rPr lang="de-DE" sz="1400" dirty="0" smtClean="0"/>
                        <a:t>)</a:t>
                      </a:r>
                    </a:p>
                    <a:p>
                      <a:pPr algn="ctr"/>
                      <a:r>
                        <a:rPr lang="de-DE" sz="1100" dirty="0" err="1" smtClean="0"/>
                        <a:t>T</a:t>
                      </a:r>
                      <a:r>
                        <a:rPr lang="de-DE" sz="1100" baseline="-25000" dirty="0" err="1" smtClean="0"/>
                        <a:t>amb</a:t>
                      </a:r>
                      <a:r>
                        <a:rPr lang="de-DE" sz="1100" dirty="0" smtClean="0"/>
                        <a:t> &gt;3</a:t>
                      </a:r>
                      <a:r>
                        <a:rPr lang="de-DE" sz="1100" dirty="0" smtClean="0">
                          <a:latin typeface="Arial"/>
                          <a:cs typeface="Arial"/>
                        </a:rPr>
                        <a:t>ºC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Water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vapor</a:t>
                      </a:r>
                      <a:r>
                        <a:rPr lang="de-DE" sz="14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/>
                        <a:t>T</a:t>
                      </a:r>
                      <a:r>
                        <a:rPr lang="de-DE" sz="1100" baseline="-25000" dirty="0" err="1" smtClean="0"/>
                        <a:t>amb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smtClean="0">
                          <a:latin typeface="Arial"/>
                          <a:cs typeface="Arial"/>
                        </a:rPr>
                        <a:t>≤</a:t>
                      </a:r>
                      <a:r>
                        <a:rPr lang="de-DE" sz="1100" dirty="0" smtClean="0"/>
                        <a:t>3</a:t>
                      </a:r>
                      <a:r>
                        <a:rPr lang="de-DE" sz="1100" dirty="0" smtClean="0">
                          <a:latin typeface="+mn-lt"/>
                          <a:cs typeface="Arial"/>
                        </a:rPr>
                        <a:t>ºC</a:t>
                      </a:r>
                      <a:endParaRPr lang="de-DE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Total </a:t>
                      </a:r>
                      <a:r>
                        <a:rPr lang="de-DE" sz="1400" dirty="0" err="1" smtClean="0"/>
                        <a:t>oil</a:t>
                      </a:r>
                      <a:endParaRPr lang="de-DE" sz="1400" dirty="0"/>
                    </a:p>
                  </a:txBody>
                  <a:tcPr anchor="ctr"/>
                </a:tc>
              </a:tr>
              <a:tr h="173672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Painting + </a:t>
                      </a:r>
                      <a:r>
                        <a:rPr lang="de-DE" sz="1600" dirty="0" err="1" smtClean="0"/>
                        <a:t>surface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refinement</a:t>
                      </a:r>
                      <a:endParaRPr lang="de-DE" sz="1600" baseline="0" dirty="0" smtClean="0"/>
                    </a:p>
                    <a:p>
                      <a:r>
                        <a:rPr lang="de-DE" sz="1200" baseline="0" dirty="0" smtClean="0"/>
                        <a:t>(Silicone-</a:t>
                      </a:r>
                      <a:r>
                        <a:rPr lang="de-DE" sz="1200" baseline="0" dirty="0" err="1" smtClean="0"/>
                        <a:t>free</a:t>
                      </a:r>
                      <a:r>
                        <a:rPr lang="de-DE" sz="1200" baseline="0" dirty="0" smtClean="0"/>
                        <a:t>)</a:t>
                      </a:r>
                      <a:endParaRPr lang="de-D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560002" y="2969657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painting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applications</a:t>
            </a:r>
            <a:r>
              <a:rPr lang="de-DE" sz="2000" dirty="0" smtClean="0"/>
              <a:t> </a:t>
            </a:r>
            <a:r>
              <a:rPr lang="de-DE" sz="2000" dirty="0" err="1" smtClean="0"/>
              <a:t>further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sz="2000" dirty="0" smtClean="0"/>
              <a:t>:</a:t>
            </a:r>
          </a:p>
          <a:p>
            <a:r>
              <a:rPr lang="de-DE" b="1" i="1" dirty="0" smtClean="0">
                <a:solidFill>
                  <a:schemeClr val="accent1"/>
                </a:solidFill>
              </a:rPr>
              <a:t>Free </a:t>
            </a:r>
            <a:r>
              <a:rPr lang="de-DE" b="1" i="1" dirty="0" err="1" smtClean="0">
                <a:solidFill>
                  <a:schemeClr val="accent1"/>
                </a:solidFill>
              </a:rPr>
              <a:t>of</a:t>
            </a:r>
            <a:r>
              <a:rPr lang="de-DE" b="1" i="1" dirty="0" smtClean="0">
                <a:solidFill>
                  <a:schemeClr val="accent1"/>
                </a:solidFill>
              </a:rPr>
              <a:t> </a:t>
            </a:r>
            <a:r>
              <a:rPr lang="de-DE" b="1" i="1" dirty="0" err="1" smtClean="0">
                <a:solidFill>
                  <a:schemeClr val="accent1"/>
                </a:solidFill>
              </a:rPr>
              <a:t>silicone</a:t>
            </a:r>
            <a:r>
              <a:rPr lang="de-DE" b="1" i="1" dirty="0" smtClean="0">
                <a:solidFill>
                  <a:schemeClr val="accent1"/>
                </a:solidFill>
              </a:rPr>
              <a:t> </a:t>
            </a:r>
            <a:r>
              <a:rPr lang="de-DE" b="1" i="1" dirty="0" err="1" smtClean="0">
                <a:solidFill>
                  <a:schemeClr val="accent1"/>
                </a:solidFill>
              </a:rPr>
              <a:t>and</a:t>
            </a:r>
            <a:r>
              <a:rPr lang="de-DE" b="1" i="1" dirty="0" smtClean="0">
                <a:solidFill>
                  <a:schemeClr val="accent1"/>
                </a:solidFill>
              </a:rPr>
              <a:t> </a:t>
            </a:r>
            <a:r>
              <a:rPr lang="de-DE" b="1" i="1" dirty="0" err="1" smtClean="0">
                <a:solidFill>
                  <a:schemeClr val="accent1"/>
                </a:solidFill>
              </a:rPr>
              <a:t>parting</a:t>
            </a:r>
            <a:r>
              <a:rPr lang="de-DE" b="1" i="1" dirty="0" smtClean="0">
                <a:solidFill>
                  <a:schemeClr val="accent1"/>
                </a:solidFill>
              </a:rPr>
              <a:t> </a:t>
            </a:r>
            <a:r>
              <a:rPr lang="de-DE" b="1" i="1" dirty="0" err="1" smtClean="0">
                <a:solidFill>
                  <a:schemeClr val="accent1"/>
                </a:solidFill>
              </a:rPr>
              <a:t>agent</a:t>
            </a:r>
            <a:r>
              <a:rPr lang="de-DE" b="1" i="1" dirty="0" smtClean="0">
                <a:solidFill>
                  <a:schemeClr val="accent1"/>
                </a:solidFill>
              </a:rPr>
              <a:t> </a:t>
            </a:r>
            <a:r>
              <a:rPr lang="de-DE" sz="1800" b="1" i="1" dirty="0" smtClean="0">
                <a:solidFill>
                  <a:schemeClr val="accent1"/>
                </a:solidFill>
              </a:rPr>
              <a:t>(DE: „</a:t>
            </a:r>
            <a:r>
              <a:rPr lang="de-DE" sz="1800" b="1" i="1" dirty="0" err="1" smtClean="0">
                <a:solidFill>
                  <a:schemeClr val="accent1"/>
                </a:solidFill>
              </a:rPr>
              <a:t>labs</a:t>
            </a:r>
            <a:r>
              <a:rPr lang="de-DE" sz="1800" b="1" i="1" dirty="0" smtClean="0">
                <a:solidFill>
                  <a:schemeClr val="accent1"/>
                </a:solidFill>
              </a:rPr>
              <a:t>-frei“)</a:t>
            </a:r>
          </a:p>
        </p:txBody>
      </p:sp>
      <p:pic>
        <p:nvPicPr>
          <p:cNvPr id="4098" name="Picture 2" descr="U:\Präsentation\006_Grafik_Bilder_Videos\Anwendungen\Lacki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84574"/>
            <a:ext cx="1119972" cy="11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547664" y="3954539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Filters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dryers</a:t>
            </a:r>
            <a:r>
              <a:rPr lang="de-DE" sz="2000" dirty="0" smtClean="0"/>
              <a:t> must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ordered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special</a:t>
            </a:r>
            <a:r>
              <a:rPr lang="de-DE" sz="2000" dirty="0" smtClean="0"/>
              <a:t> item </a:t>
            </a:r>
            <a:r>
              <a:rPr lang="de-DE" sz="2000" dirty="0" err="1" smtClean="0"/>
              <a:t>numbers</a:t>
            </a:r>
            <a:r>
              <a:rPr lang="de-DE" sz="2000" dirty="0" smtClean="0"/>
              <a:t> </a:t>
            </a:r>
            <a:r>
              <a:rPr lang="de-DE" sz="2000" b="1" i="1" dirty="0" smtClean="0">
                <a:solidFill>
                  <a:schemeClr val="accent1"/>
                </a:solidFill>
              </a:rPr>
              <a:t>(</a:t>
            </a:r>
            <a:r>
              <a:rPr lang="de-DE" sz="2000" b="1" i="1" dirty="0" err="1" smtClean="0">
                <a:solidFill>
                  <a:schemeClr val="accent1"/>
                </a:solidFill>
              </a:rPr>
              <a:t>specification</a:t>
            </a:r>
            <a:r>
              <a:rPr lang="de-DE" sz="2000" b="1" i="1" dirty="0" smtClean="0">
                <a:solidFill>
                  <a:schemeClr val="accent1"/>
                </a:solidFill>
              </a:rPr>
              <a:t> 0024)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All </a:t>
            </a:r>
            <a:r>
              <a:rPr lang="de-DE" sz="2000" dirty="0" err="1" smtClean="0"/>
              <a:t>components</a:t>
            </a:r>
            <a:r>
              <a:rPr lang="de-DE" sz="2000" dirty="0" smtClean="0"/>
              <a:t> </a:t>
            </a:r>
            <a:r>
              <a:rPr lang="de-DE" sz="2000" dirty="0" err="1" smtClean="0"/>
              <a:t>free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silicone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specially</a:t>
            </a:r>
            <a:r>
              <a:rPr lang="de-DE" sz="2000" dirty="0" smtClean="0"/>
              <a:t> </a:t>
            </a:r>
            <a:r>
              <a:rPr lang="de-DE" sz="2000" dirty="0" err="1" smtClean="0"/>
              <a:t>cleaned</a:t>
            </a:r>
            <a:r>
              <a:rPr lang="de-DE" sz="2000" dirty="0" smtClean="0"/>
              <a:t> (</a:t>
            </a:r>
            <a:r>
              <a:rPr lang="de-DE" sz="2000" dirty="0" err="1" smtClean="0"/>
              <a:t>free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oil</a:t>
            </a:r>
            <a:r>
              <a:rPr lang="de-DE" sz="2000" dirty="0"/>
              <a:t> </a:t>
            </a:r>
            <a:r>
              <a:rPr lang="de-DE" sz="2000" dirty="0" smtClean="0"/>
              <a:t>+ </a:t>
            </a:r>
            <a:r>
              <a:rPr lang="de-DE" sz="2000" dirty="0" err="1" smtClean="0"/>
              <a:t>grease</a:t>
            </a:r>
            <a:r>
              <a:rPr lang="de-DE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/>
              <a:t>Workers</a:t>
            </a:r>
            <a:r>
              <a:rPr lang="de-DE" sz="2000" dirty="0" smtClean="0"/>
              <a:t> must </a:t>
            </a:r>
            <a:r>
              <a:rPr lang="de-DE" sz="2000" dirty="0" err="1" smtClean="0"/>
              <a:t>wear</a:t>
            </a:r>
            <a:r>
              <a:rPr lang="de-DE" sz="2000" dirty="0" smtClean="0"/>
              <a:t> </a:t>
            </a:r>
            <a:r>
              <a:rPr lang="de-DE" sz="2000" dirty="0" err="1" smtClean="0"/>
              <a:t>gloves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assembly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housings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filter</a:t>
            </a:r>
            <a:r>
              <a:rPr lang="de-DE" sz="2000" dirty="0" smtClean="0"/>
              <a:t> </a:t>
            </a:r>
            <a:r>
              <a:rPr lang="de-DE" sz="2000" dirty="0" err="1" smtClean="0"/>
              <a:t>elements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Special </a:t>
            </a:r>
            <a:r>
              <a:rPr lang="de-DE" sz="2000" dirty="0" err="1" smtClean="0"/>
              <a:t>packing</a:t>
            </a:r>
            <a:r>
              <a:rPr lang="de-DE" sz="2000" dirty="0" smtClean="0"/>
              <a:t> (</a:t>
            </a:r>
            <a:r>
              <a:rPr lang="de-DE" sz="2000" dirty="0" err="1" smtClean="0"/>
              <a:t>welded</a:t>
            </a:r>
            <a:r>
              <a:rPr lang="de-DE" sz="2000" dirty="0" smtClean="0"/>
              <a:t> </a:t>
            </a:r>
            <a:r>
              <a:rPr lang="de-DE" sz="2000" dirty="0" err="1" smtClean="0"/>
              <a:t>plastic</a:t>
            </a:r>
            <a:r>
              <a:rPr lang="de-DE" sz="2000" dirty="0" smtClean="0"/>
              <a:t> </a:t>
            </a:r>
            <a:r>
              <a:rPr lang="de-DE" sz="2000" dirty="0" err="1" smtClean="0"/>
              <a:t>bag</a:t>
            </a:r>
            <a:r>
              <a:rPr lang="de-DE" sz="2000" dirty="0" smtClean="0"/>
              <a:t>)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elements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4942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3810107" cy="685800"/>
          </a:xfrm>
        </p:spPr>
        <p:txBody>
          <a:bodyPr/>
          <a:lstStyle/>
          <a:p>
            <a:r>
              <a:rPr lang="de-DE" sz="2800" dirty="0"/>
              <a:t>Industrial </a:t>
            </a:r>
            <a:r>
              <a:rPr lang="de-DE" sz="2800" dirty="0" err="1" smtClean="0"/>
              <a:t>Applications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655676" y="83264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Painting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655676" y="146097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Use</a:t>
            </a:r>
            <a:r>
              <a:rPr lang="de-DE" sz="2000" dirty="0"/>
              <a:t> </a:t>
            </a:r>
            <a:r>
              <a:rPr lang="de-DE" sz="2000" dirty="0" err="1"/>
              <a:t>air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high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solutions</a:t>
            </a:r>
            <a:r>
              <a:rPr lang="de-DE" sz="2000" dirty="0" smtClean="0"/>
              <a:t>…</a:t>
            </a:r>
          </a:p>
        </p:txBody>
      </p:sp>
      <p:grpSp>
        <p:nvGrpSpPr>
          <p:cNvPr id="4099" name="Gruppieren 4098"/>
          <p:cNvGrpSpPr/>
          <p:nvPr/>
        </p:nvGrpSpPr>
        <p:grpSpPr>
          <a:xfrm>
            <a:off x="5560123" y="476672"/>
            <a:ext cx="2818361" cy="1770132"/>
            <a:chOff x="5693457" y="1009614"/>
            <a:chExt cx="2818361" cy="1770132"/>
          </a:xfrm>
        </p:grpSpPr>
        <p:pic>
          <p:nvPicPr>
            <p:cNvPr id="12" name="Picture 7" descr="U:\Präsentation\006_Grafik_Bilder_Videos\001_Grafik_Produkte\Grafik_Produkte\Fridge_dry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484" y="1757065"/>
              <a:ext cx="426914" cy="81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Gerade Verbindung 12"/>
            <p:cNvCxnSpPr/>
            <p:nvPr/>
          </p:nvCxnSpPr>
          <p:spPr bwMode="auto">
            <a:xfrm>
              <a:off x="6498810" y="2067122"/>
              <a:ext cx="192674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80" y="1909360"/>
              <a:ext cx="224260" cy="870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Gerade Verbindung 16"/>
            <p:cNvCxnSpPr/>
            <p:nvPr/>
          </p:nvCxnSpPr>
          <p:spPr bwMode="auto">
            <a:xfrm>
              <a:off x="5755818" y="2065474"/>
              <a:ext cx="29646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7118398" y="2073171"/>
              <a:ext cx="29997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3" descr="U:\Präsentation\006_Grafik_Bilder_Videos\001_Grafik_Produkte\Grafik_Produkte\UFK-L_UFK-W\UFK-W_Gewinde_DF-C_Fron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1"/>
            <a:stretch/>
          </p:blipFill>
          <p:spPr bwMode="auto">
            <a:xfrm>
              <a:off x="6051596" y="1964110"/>
              <a:ext cx="243141" cy="697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hteckige Legende 19"/>
            <p:cNvSpPr/>
            <p:nvPr/>
          </p:nvSpPr>
          <p:spPr bwMode="auto">
            <a:xfrm>
              <a:off x="5693457" y="1009614"/>
              <a:ext cx="504514" cy="331154"/>
            </a:xfrm>
            <a:prstGeom prst="wedgeRectCallout">
              <a:avLst>
                <a:gd name="adj1" fmla="val 38821"/>
                <a:gd name="adj2" fmla="val 301679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DF-C</a:t>
              </a:r>
            </a:p>
          </p:txBody>
        </p:sp>
        <p:sp>
          <p:nvSpPr>
            <p:cNvPr id="21" name="Rechteckige Legende 20"/>
            <p:cNvSpPr/>
            <p:nvPr/>
          </p:nvSpPr>
          <p:spPr bwMode="auto">
            <a:xfrm>
              <a:off x="6277540" y="1009614"/>
              <a:ext cx="504514" cy="331154"/>
            </a:xfrm>
            <a:prstGeom prst="wedgeRectCallout">
              <a:avLst>
                <a:gd name="adj1" fmla="val -22909"/>
                <a:gd name="adj2" fmla="val 276728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DF-V</a:t>
              </a:r>
            </a:p>
          </p:txBody>
        </p:sp>
        <p:pic>
          <p:nvPicPr>
            <p:cNvPr id="22" name="Picture 2" descr="U:\Präsentation\006_Grafik_Bilder_Videos\001_Grafik_Produkte\Systemgrafik\JPG-Einzelbilder Systemgrafik\Adsorptionstrockner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2" t="8774" r="19683" b="9127"/>
            <a:stretch/>
          </p:blipFill>
          <p:spPr bwMode="auto">
            <a:xfrm>
              <a:off x="7334618" y="1449861"/>
              <a:ext cx="641273" cy="130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Gerade Verbindung 22"/>
            <p:cNvCxnSpPr/>
            <p:nvPr/>
          </p:nvCxnSpPr>
          <p:spPr bwMode="auto">
            <a:xfrm>
              <a:off x="7935230" y="2061806"/>
              <a:ext cx="57658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Rechteckige Legende 23"/>
            <p:cNvSpPr/>
            <p:nvPr/>
          </p:nvSpPr>
          <p:spPr bwMode="auto">
            <a:xfrm>
              <a:off x="6854128" y="1009614"/>
              <a:ext cx="504514" cy="331154"/>
            </a:xfrm>
            <a:prstGeom prst="wedgeRectCallout">
              <a:avLst>
                <a:gd name="adj1" fmla="val -35507"/>
                <a:gd name="adj2" fmla="val 240262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6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Optional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5" name="Rechteckige Legende 24"/>
            <p:cNvSpPr/>
            <p:nvPr/>
          </p:nvSpPr>
          <p:spPr bwMode="auto">
            <a:xfrm>
              <a:off x="7430716" y="1009614"/>
              <a:ext cx="504514" cy="331154"/>
            </a:xfrm>
            <a:prstGeom prst="wedgeRectCallout">
              <a:avLst>
                <a:gd name="adj1" fmla="val -24169"/>
                <a:gd name="adj2" fmla="val 17308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5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MSD</a:t>
              </a:r>
              <a:endParaRPr kumimoji="0" lang="de-DE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26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74"/>
            <a:stretch/>
          </p:blipFill>
          <p:spPr bwMode="auto">
            <a:xfrm>
              <a:off x="8192219" y="1933386"/>
              <a:ext cx="223501" cy="584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hteckige Legende 26"/>
            <p:cNvSpPr/>
            <p:nvPr/>
          </p:nvSpPr>
          <p:spPr bwMode="auto">
            <a:xfrm>
              <a:off x="8007304" y="1009614"/>
              <a:ext cx="504514" cy="331154"/>
            </a:xfrm>
            <a:prstGeom prst="wedgeRectCallout">
              <a:avLst>
                <a:gd name="adj1" fmla="val 4806"/>
                <a:gd name="adj2" fmla="val 27864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5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DF-A</a:t>
              </a:r>
              <a:endParaRPr kumimoji="0" lang="de-DE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4100" name="Gruppieren 4099"/>
          <p:cNvGrpSpPr/>
          <p:nvPr/>
        </p:nvGrpSpPr>
        <p:grpSpPr>
          <a:xfrm>
            <a:off x="4814088" y="2581344"/>
            <a:ext cx="3826364" cy="1785029"/>
            <a:chOff x="1591278" y="2581344"/>
            <a:chExt cx="3826364" cy="1785029"/>
          </a:xfrm>
        </p:grpSpPr>
        <p:pic>
          <p:nvPicPr>
            <p:cNvPr id="29" name="Picture 7" descr="U:\Präsentation\006_Grafik_Bilder_Videos\001_Grafik_Produkte\Grafik_Produkte\Fridge_dry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458" y="3305255"/>
              <a:ext cx="442959" cy="84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Gerade Verbindung 29"/>
            <p:cNvCxnSpPr/>
            <p:nvPr/>
          </p:nvCxnSpPr>
          <p:spPr bwMode="auto">
            <a:xfrm>
              <a:off x="2618543" y="3626964"/>
              <a:ext cx="19991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862" y="3463273"/>
              <a:ext cx="232689" cy="90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Gerade Verbindung 33"/>
            <p:cNvCxnSpPr/>
            <p:nvPr/>
          </p:nvCxnSpPr>
          <p:spPr bwMode="auto">
            <a:xfrm>
              <a:off x="1847626" y="3625255"/>
              <a:ext cx="30760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/>
          </p:nvCxnSpPr>
          <p:spPr bwMode="auto">
            <a:xfrm>
              <a:off x="3261417" y="3633242"/>
              <a:ext cx="31125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6" name="Picture 3" descr="U:\Präsentation\006_Grafik_Bilder_Videos\001_Grafik_Produkte\Grafik_Produkte\UFK-L_UFK-W\UFK-W_Gewinde_DF-C_Front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1"/>
            <a:stretch/>
          </p:blipFill>
          <p:spPr bwMode="auto">
            <a:xfrm>
              <a:off x="2154520" y="3520081"/>
              <a:ext cx="252280" cy="723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hteckige Legende 36"/>
            <p:cNvSpPr/>
            <p:nvPr/>
          </p:nvSpPr>
          <p:spPr bwMode="auto">
            <a:xfrm>
              <a:off x="1591278" y="2581344"/>
              <a:ext cx="523477" cy="343600"/>
            </a:xfrm>
            <a:prstGeom prst="wedgeRectCallout">
              <a:avLst>
                <a:gd name="adj1" fmla="val 80393"/>
                <a:gd name="adj2" fmla="val 237918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DF-C</a:t>
              </a:r>
            </a:p>
          </p:txBody>
        </p:sp>
        <p:sp>
          <p:nvSpPr>
            <p:cNvPr id="38" name="Rechteckige Legende 37"/>
            <p:cNvSpPr/>
            <p:nvPr/>
          </p:nvSpPr>
          <p:spPr bwMode="auto">
            <a:xfrm>
              <a:off x="2197314" y="2581344"/>
              <a:ext cx="523477" cy="343600"/>
            </a:xfrm>
            <a:prstGeom prst="wedgeRectCallout">
              <a:avLst>
                <a:gd name="adj1" fmla="val 12225"/>
                <a:gd name="adj2" fmla="val 20763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DF-V</a:t>
              </a:r>
            </a:p>
          </p:txBody>
        </p:sp>
        <p:pic>
          <p:nvPicPr>
            <p:cNvPr id="39" name="Picture 2" descr="U:\Präsentation\006_Grafik_Bilder_Videos\001_Grafik_Produkte\Systemgrafik\JPG-Einzelbilder Systemgrafik\Adsorptionstrockner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2" t="8774" r="19683" b="9127"/>
            <a:stretch/>
          </p:blipFill>
          <p:spPr bwMode="auto">
            <a:xfrm>
              <a:off x="3485764" y="2986504"/>
              <a:ext cx="665375" cy="1357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Gerade Verbindung 39"/>
            <p:cNvCxnSpPr/>
            <p:nvPr/>
          </p:nvCxnSpPr>
          <p:spPr bwMode="auto">
            <a:xfrm>
              <a:off x="4108950" y="3621450"/>
              <a:ext cx="14956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Rechteckige Legende 40"/>
            <p:cNvSpPr/>
            <p:nvPr/>
          </p:nvSpPr>
          <p:spPr bwMode="auto">
            <a:xfrm>
              <a:off x="2795573" y="2581344"/>
              <a:ext cx="523477" cy="343600"/>
            </a:xfrm>
            <a:prstGeom prst="wedgeRectCallout">
              <a:avLst>
                <a:gd name="adj1" fmla="val -233"/>
                <a:gd name="adj2" fmla="val 19995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7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Optional</a:t>
              </a:r>
              <a:endParaRPr kumimoji="0" lang="de-DE" sz="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2" name="Rechteckige Legende 41"/>
            <p:cNvSpPr/>
            <p:nvPr/>
          </p:nvSpPr>
          <p:spPr bwMode="auto">
            <a:xfrm>
              <a:off x="3393832" y="2581344"/>
              <a:ext cx="523477" cy="343600"/>
            </a:xfrm>
            <a:prstGeom prst="wedgeRectCallout">
              <a:avLst>
                <a:gd name="adj1" fmla="val 26222"/>
                <a:gd name="adj2" fmla="val 125105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1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MSD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3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74"/>
            <a:stretch/>
          </p:blipFill>
          <p:spPr bwMode="auto">
            <a:xfrm>
              <a:off x="4881702" y="3488203"/>
              <a:ext cx="231901" cy="606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hteckige Legende 43"/>
            <p:cNvSpPr/>
            <p:nvPr/>
          </p:nvSpPr>
          <p:spPr bwMode="auto">
            <a:xfrm>
              <a:off x="4582572" y="2581344"/>
              <a:ext cx="835070" cy="343600"/>
            </a:xfrm>
            <a:prstGeom prst="wedgeRectCallout">
              <a:avLst>
                <a:gd name="adj1" fmla="val -22839"/>
                <a:gd name="adj2" fmla="val 159871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1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DF-Combi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V</a:t>
              </a:r>
              <a:r>
                <a:rPr kumimoji="0" lang="de-DE" sz="11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 + S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5" name="Picture 2" descr="U:\Präsentation\006_Grafik_Bilder_Videos\001_Grafik_Produkte\Systemgrafik\JPG-Einzelbilder Systemgrafik\Öldampfadsorber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25" t="6047" r="33955" b="6474"/>
            <a:stretch/>
          </p:blipFill>
          <p:spPr bwMode="auto">
            <a:xfrm>
              <a:off x="4258515" y="3128711"/>
              <a:ext cx="343224" cy="119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Gerade Verbindung 45"/>
            <p:cNvCxnSpPr/>
            <p:nvPr/>
          </p:nvCxnSpPr>
          <p:spPr bwMode="auto">
            <a:xfrm>
              <a:off x="4532717" y="3621450"/>
              <a:ext cx="12463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echteckige Legende 46"/>
            <p:cNvSpPr/>
            <p:nvPr/>
          </p:nvSpPr>
          <p:spPr bwMode="auto">
            <a:xfrm>
              <a:off x="3992091" y="2581344"/>
              <a:ext cx="523477" cy="343600"/>
            </a:xfrm>
            <a:prstGeom prst="wedgeRectCallout">
              <a:avLst>
                <a:gd name="adj1" fmla="val 24682"/>
                <a:gd name="adj2" fmla="val 127239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1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AKC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8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74"/>
            <a:stretch/>
          </p:blipFill>
          <p:spPr bwMode="auto">
            <a:xfrm>
              <a:off x="4657355" y="3488203"/>
              <a:ext cx="231901" cy="606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1" name="Gruppieren 4100"/>
          <p:cNvGrpSpPr/>
          <p:nvPr/>
        </p:nvGrpSpPr>
        <p:grpSpPr>
          <a:xfrm>
            <a:off x="2594862" y="2820480"/>
            <a:ext cx="1437078" cy="1220588"/>
            <a:chOff x="359532" y="4489384"/>
            <a:chExt cx="1437078" cy="1220588"/>
          </a:xfrm>
        </p:grpSpPr>
        <p:pic>
          <p:nvPicPr>
            <p:cNvPr id="52" name="Picture 6" descr="U:\Präsentation\006_Grafik_Bilder_Videos\001_Grafik_Produkte\Grafik_Produkte\Compresso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32" y="4944008"/>
              <a:ext cx="781077" cy="685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U:\Präsentation\006_Grafik_Bilder_Videos\001_Grafik_Produkte\Grafik_Produkte\Vessel\Air_Vessel_UFM-D30_Front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470" y="4489384"/>
              <a:ext cx="466140" cy="122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Gerade Verbindung 56"/>
            <p:cNvCxnSpPr/>
            <p:nvPr/>
          </p:nvCxnSpPr>
          <p:spPr bwMode="auto">
            <a:xfrm>
              <a:off x="1102182" y="5286776"/>
              <a:ext cx="29260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97" name="Gruppieren 4096"/>
          <p:cNvGrpSpPr/>
          <p:nvPr/>
        </p:nvGrpSpPr>
        <p:grpSpPr>
          <a:xfrm>
            <a:off x="5353724" y="4705104"/>
            <a:ext cx="3153709" cy="1748232"/>
            <a:chOff x="5508104" y="4473116"/>
            <a:chExt cx="3153709" cy="1748232"/>
          </a:xfrm>
        </p:grpSpPr>
        <p:pic>
          <p:nvPicPr>
            <p:cNvPr id="53" name="Picture 7" descr="U:\Präsentation\006_Grafik_Bilder_Videos\001_Grafik_Produkte\Grafik_Produkte\Fridge_dryer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452" y="5211966"/>
              <a:ext cx="421363" cy="80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Gerade Verbindung 53"/>
            <p:cNvCxnSpPr/>
            <p:nvPr/>
          </p:nvCxnSpPr>
          <p:spPr bwMode="auto">
            <a:xfrm>
              <a:off x="6485283" y="5517990"/>
              <a:ext cx="19016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5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631" y="5362280"/>
              <a:ext cx="221344" cy="859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8" name="Gerade Verbindung 57"/>
            <p:cNvCxnSpPr/>
            <p:nvPr/>
          </p:nvCxnSpPr>
          <p:spPr bwMode="auto">
            <a:xfrm>
              <a:off x="5751953" y="5516364"/>
              <a:ext cx="29260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/>
          </p:nvCxnSpPr>
          <p:spPr bwMode="auto">
            <a:xfrm>
              <a:off x="7096814" y="5523961"/>
              <a:ext cx="2960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0" name="Picture 3" descr="U:\Präsentation\006_Grafik_Bilder_Videos\001_Grafik_Produkte\Grafik_Produkte\UFK-L_UFK-W\UFK-W_Gewinde_DF-C_Front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1"/>
            <a:stretch/>
          </p:blipFill>
          <p:spPr bwMode="auto">
            <a:xfrm>
              <a:off x="6043884" y="5416318"/>
              <a:ext cx="239979" cy="68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Gerade Verbindung 65"/>
            <p:cNvCxnSpPr/>
            <p:nvPr/>
          </p:nvCxnSpPr>
          <p:spPr bwMode="auto">
            <a:xfrm>
              <a:off x="8021586" y="5512744"/>
              <a:ext cx="2960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7" name="Picture 2" descr="U:\Präsentation\006_Grafik_Bilder_Videos\001_Grafik_Produkte\Grafik_Produkte\Classic\OFP0150_Front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235" y="4922349"/>
              <a:ext cx="685240" cy="119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Gerade Verbindung 67"/>
            <p:cNvCxnSpPr/>
            <p:nvPr/>
          </p:nvCxnSpPr>
          <p:spPr bwMode="auto">
            <a:xfrm>
              <a:off x="8365735" y="5512744"/>
              <a:ext cx="2960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9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74"/>
            <a:stretch/>
          </p:blipFill>
          <p:spPr bwMode="auto">
            <a:xfrm>
              <a:off x="8258707" y="5385994"/>
              <a:ext cx="220595" cy="57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hteckige Legende 60"/>
            <p:cNvSpPr/>
            <p:nvPr/>
          </p:nvSpPr>
          <p:spPr bwMode="auto">
            <a:xfrm>
              <a:off x="5508104" y="4473116"/>
              <a:ext cx="497954" cy="326848"/>
            </a:xfrm>
            <a:prstGeom prst="wedgeRectCallout">
              <a:avLst>
                <a:gd name="adj1" fmla="val 64017"/>
                <a:gd name="adj2" fmla="val 276728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5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(Optional)</a:t>
              </a:r>
              <a:endParaRPr kumimoji="0" lang="de-DE" sz="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" name="Rechteckige Legende 61"/>
            <p:cNvSpPr/>
            <p:nvPr/>
          </p:nvSpPr>
          <p:spPr bwMode="auto">
            <a:xfrm>
              <a:off x="6084592" y="4473116"/>
              <a:ext cx="497954" cy="326848"/>
            </a:xfrm>
            <a:prstGeom prst="wedgeRectCallout">
              <a:avLst>
                <a:gd name="adj1" fmla="val 8586"/>
                <a:gd name="adj2" fmla="val 257535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DF-V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5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(Optional)</a:t>
              </a:r>
              <a:endParaRPr kumimoji="0" lang="de-DE" sz="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" name="Rechteckige Legende 62"/>
            <p:cNvSpPr/>
            <p:nvPr/>
          </p:nvSpPr>
          <p:spPr bwMode="auto">
            <a:xfrm>
              <a:off x="6653682" y="4473116"/>
              <a:ext cx="497954" cy="326848"/>
            </a:xfrm>
            <a:prstGeom prst="wedgeRectCallout">
              <a:avLst>
                <a:gd name="adj1" fmla="val -233"/>
                <a:gd name="adj2" fmla="val 19995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6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Optional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4" name="Rechteckige Legende 63"/>
            <p:cNvSpPr/>
            <p:nvPr/>
          </p:nvSpPr>
          <p:spPr bwMode="auto">
            <a:xfrm>
              <a:off x="7381360" y="4473116"/>
              <a:ext cx="497954" cy="326848"/>
            </a:xfrm>
            <a:prstGeom prst="wedgeRectCallout">
              <a:avLst>
                <a:gd name="adj1" fmla="val 26222"/>
                <a:gd name="adj2" fmla="val 125105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OFP</a:t>
              </a:r>
              <a:endPara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5" name="Rechteckige Legende 64"/>
            <p:cNvSpPr/>
            <p:nvPr/>
          </p:nvSpPr>
          <p:spPr bwMode="auto">
            <a:xfrm>
              <a:off x="8045298" y="4473116"/>
              <a:ext cx="497954" cy="326848"/>
            </a:xfrm>
            <a:prstGeom prst="wedgeRectCallout">
              <a:avLst>
                <a:gd name="adj1" fmla="val 9845"/>
                <a:gd name="adj2" fmla="val 25369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DF-S</a:t>
              </a:r>
              <a:endPara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76" name="Gerade Verbindung 75"/>
          <p:cNvCxnSpPr/>
          <p:nvPr/>
        </p:nvCxnSpPr>
        <p:spPr bwMode="auto">
          <a:xfrm>
            <a:off x="3959932" y="3626964"/>
            <a:ext cx="14601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 flipV="1">
            <a:off x="4716016" y="1528865"/>
            <a:ext cx="0" cy="42158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 flipV="1">
            <a:off x="4716016" y="5744732"/>
            <a:ext cx="1214196" cy="112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4716016" y="1534180"/>
            <a:ext cx="1174162" cy="60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02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7271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Industrial </a:t>
            </a:r>
            <a:r>
              <a:rPr lang="de-DE" sz="2000" dirty="0" err="1" smtClean="0"/>
              <a:t>air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96995"/>
              </p:ext>
            </p:extLst>
          </p:nvPr>
        </p:nvGraphicFramePr>
        <p:xfrm>
          <a:off x="1560002" y="1520788"/>
          <a:ext cx="7080450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1188132"/>
                <a:gridCol w="1008112"/>
                <a:gridCol w="1044116"/>
                <a:gridCol w="923766"/>
              </a:tblGrid>
              <a:tr h="43839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Application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Solid </a:t>
                      </a:r>
                      <a:r>
                        <a:rPr lang="de-DE" sz="1400" dirty="0" err="1" smtClean="0"/>
                        <a:t>particles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Water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vapor</a:t>
                      </a:r>
                      <a:r>
                        <a:rPr lang="de-DE" sz="1400" dirty="0" smtClean="0"/>
                        <a:t>)</a:t>
                      </a:r>
                    </a:p>
                    <a:p>
                      <a:pPr algn="ctr"/>
                      <a:r>
                        <a:rPr lang="de-DE" sz="1100" dirty="0" err="1" smtClean="0"/>
                        <a:t>T</a:t>
                      </a:r>
                      <a:r>
                        <a:rPr lang="de-DE" sz="1100" baseline="-25000" dirty="0" err="1" smtClean="0"/>
                        <a:t>amb</a:t>
                      </a:r>
                      <a:r>
                        <a:rPr lang="de-DE" sz="1100" dirty="0" smtClean="0"/>
                        <a:t> &gt;3</a:t>
                      </a:r>
                      <a:r>
                        <a:rPr lang="de-DE" sz="1100" dirty="0" smtClean="0">
                          <a:latin typeface="Arial"/>
                          <a:cs typeface="Arial"/>
                        </a:rPr>
                        <a:t>ºC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Water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vapor</a:t>
                      </a:r>
                      <a:r>
                        <a:rPr lang="de-DE" sz="14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/>
                        <a:t>T</a:t>
                      </a:r>
                      <a:r>
                        <a:rPr lang="de-DE" sz="1100" baseline="-25000" dirty="0" err="1" smtClean="0"/>
                        <a:t>amb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smtClean="0">
                          <a:latin typeface="Arial"/>
                          <a:cs typeface="Arial"/>
                        </a:rPr>
                        <a:t>≤</a:t>
                      </a:r>
                      <a:r>
                        <a:rPr lang="de-DE" sz="1100" dirty="0" smtClean="0"/>
                        <a:t>3</a:t>
                      </a:r>
                      <a:r>
                        <a:rPr lang="de-DE" sz="1100" dirty="0" smtClean="0">
                          <a:latin typeface="+mn-lt"/>
                          <a:cs typeface="Arial"/>
                        </a:rPr>
                        <a:t>ºC</a:t>
                      </a:r>
                      <a:endParaRPr lang="de-DE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Total </a:t>
                      </a:r>
                      <a:r>
                        <a:rPr lang="de-DE" sz="1400" dirty="0" err="1" smtClean="0"/>
                        <a:t>oil</a:t>
                      </a:r>
                      <a:endParaRPr lang="de-DE" sz="1400" dirty="0"/>
                    </a:p>
                  </a:txBody>
                  <a:tcPr anchor="ctr"/>
                </a:tc>
              </a:tr>
              <a:tr h="173672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Process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point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of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use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applications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560002" y="296965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/>
              <a:t>Clearly</a:t>
            </a:r>
            <a:r>
              <a:rPr lang="de-DE" sz="1800" dirty="0" smtClean="0"/>
              <a:t> </a:t>
            </a:r>
            <a:r>
              <a:rPr lang="de-DE" sz="1800" dirty="0" err="1" smtClean="0"/>
              <a:t>define</a:t>
            </a:r>
            <a:r>
              <a:rPr lang="de-DE" sz="1800" dirty="0" smtClean="0"/>
              <a:t> </a:t>
            </a:r>
            <a:r>
              <a:rPr lang="de-DE" sz="1800" dirty="0" err="1" smtClean="0"/>
              <a:t>interface</a:t>
            </a:r>
            <a:r>
              <a:rPr lang="de-DE" sz="1800" dirty="0" smtClean="0"/>
              <a:t> 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</a:t>
            </a:r>
            <a:r>
              <a:rPr lang="de-DE" sz="1800" dirty="0" err="1" smtClean="0"/>
              <a:t>industrial</a:t>
            </a:r>
            <a:r>
              <a:rPr lang="de-DE" sz="1800" dirty="0" smtClean="0"/>
              <a:t> </a:t>
            </a:r>
            <a:r>
              <a:rPr lang="de-DE" sz="1800" dirty="0" err="1" smtClean="0"/>
              <a:t>air</a:t>
            </a:r>
            <a:r>
              <a:rPr lang="de-DE" sz="1800" dirty="0" smtClean="0"/>
              <a:t> (not sterile)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process</a:t>
            </a:r>
            <a:r>
              <a:rPr lang="de-DE" sz="1800" dirty="0" smtClean="0"/>
              <a:t> </a:t>
            </a:r>
            <a:r>
              <a:rPr lang="de-DE" sz="1800" dirty="0" err="1" smtClean="0"/>
              <a:t>air</a:t>
            </a:r>
            <a:r>
              <a:rPr lang="de-DE" sz="1800" dirty="0" smtClean="0"/>
              <a:t> (sterile).</a:t>
            </a:r>
            <a:endParaRPr lang="de-DE" sz="1600" b="1" i="1" dirty="0" smtClean="0">
              <a:solidFill>
                <a:schemeClr val="accent1"/>
              </a:solidFill>
            </a:endParaRPr>
          </a:p>
        </p:txBody>
      </p:sp>
      <p:grpSp>
        <p:nvGrpSpPr>
          <p:cNvPr id="10" name="Group 149"/>
          <p:cNvGrpSpPr>
            <a:grpSpLocks/>
          </p:cNvGrpSpPr>
          <p:nvPr/>
        </p:nvGrpSpPr>
        <p:grpSpPr bwMode="auto">
          <a:xfrm>
            <a:off x="6048164" y="4437112"/>
            <a:ext cx="403764" cy="984883"/>
            <a:chOff x="4608" y="1056"/>
            <a:chExt cx="816" cy="2016"/>
          </a:xfrm>
        </p:grpSpPr>
        <p:sp>
          <p:nvSpPr>
            <p:cNvPr id="11" name="Rectangle 150"/>
            <p:cNvSpPr>
              <a:spLocks noChangeArrowheads="1"/>
            </p:cNvSpPr>
            <p:nvPr/>
          </p:nvSpPr>
          <p:spPr bwMode="auto">
            <a:xfrm>
              <a:off x="4925" y="2914"/>
              <a:ext cx="182" cy="15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151"/>
            <p:cNvSpPr>
              <a:spLocks noChangeArrowheads="1"/>
            </p:cNvSpPr>
            <p:nvPr/>
          </p:nvSpPr>
          <p:spPr bwMode="auto">
            <a:xfrm>
              <a:off x="4925" y="1056"/>
              <a:ext cx="182" cy="15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AutoShape 152"/>
            <p:cNvSpPr>
              <a:spLocks noChangeArrowheads="1"/>
            </p:cNvSpPr>
            <p:nvPr/>
          </p:nvSpPr>
          <p:spPr bwMode="auto">
            <a:xfrm rot="-5400000">
              <a:off x="4907" y="947"/>
              <a:ext cx="217" cy="634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53"/>
            <p:cNvSpPr>
              <a:spLocks noChangeArrowheads="1"/>
            </p:cNvSpPr>
            <p:nvPr/>
          </p:nvSpPr>
          <p:spPr bwMode="auto">
            <a:xfrm>
              <a:off x="4699" y="1372"/>
              <a:ext cx="634" cy="98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Rectangle 154"/>
            <p:cNvSpPr>
              <a:spLocks noChangeArrowheads="1"/>
            </p:cNvSpPr>
            <p:nvPr/>
          </p:nvSpPr>
          <p:spPr bwMode="auto">
            <a:xfrm>
              <a:off x="4608" y="2360"/>
              <a:ext cx="816" cy="159"/>
            </a:xfrm>
            <a:prstGeom prst="rect">
              <a:avLst/>
            </a:prstGeom>
            <a:solidFill>
              <a:srgbClr val="B2B2B2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Rectangle 155"/>
            <p:cNvSpPr>
              <a:spLocks noChangeArrowheads="1"/>
            </p:cNvSpPr>
            <p:nvPr/>
          </p:nvSpPr>
          <p:spPr bwMode="auto">
            <a:xfrm>
              <a:off x="4653" y="2400"/>
              <a:ext cx="182" cy="79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Rectangle 156"/>
            <p:cNvSpPr>
              <a:spLocks noChangeArrowheads="1"/>
            </p:cNvSpPr>
            <p:nvPr/>
          </p:nvSpPr>
          <p:spPr bwMode="auto">
            <a:xfrm>
              <a:off x="5197" y="2400"/>
              <a:ext cx="182" cy="79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Rectangle 157"/>
            <p:cNvSpPr>
              <a:spLocks noChangeArrowheads="1"/>
            </p:cNvSpPr>
            <p:nvPr/>
          </p:nvSpPr>
          <p:spPr bwMode="auto">
            <a:xfrm>
              <a:off x="4880" y="2400"/>
              <a:ext cx="272" cy="79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Rectangle 158"/>
            <p:cNvSpPr>
              <a:spLocks noChangeArrowheads="1"/>
            </p:cNvSpPr>
            <p:nvPr/>
          </p:nvSpPr>
          <p:spPr bwMode="auto">
            <a:xfrm>
              <a:off x="4699" y="2519"/>
              <a:ext cx="634" cy="3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AutoShape 159"/>
            <p:cNvSpPr>
              <a:spLocks noChangeArrowheads="1"/>
            </p:cNvSpPr>
            <p:nvPr/>
          </p:nvSpPr>
          <p:spPr bwMode="auto">
            <a:xfrm rot="5400000" flipV="1">
              <a:off x="4907" y="2548"/>
              <a:ext cx="217" cy="634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Rectangle 160"/>
            <p:cNvSpPr>
              <a:spLocks noChangeArrowheads="1"/>
            </p:cNvSpPr>
            <p:nvPr/>
          </p:nvSpPr>
          <p:spPr bwMode="auto">
            <a:xfrm>
              <a:off x="4699" y="2558"/>
              <a:ext cx="634" cy="2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AutoShape 161"/>
            <p:cNvSpPr>
              <a:spLocks noChangeArrowheads="1"/>
            </p:cNvSpPr>
            <p:nvPr/>
          </p:nvSpPr>
          <p:spPr bwMode="auto">
            <a:xfrm>
              <a:off x="4608" y="2598"/>
              <a:ext cx="136" cy="197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AutoShape 162"/>
            <p:cNvSpPr>
              <a:spLocks noChangeArrowheads="1"/>
            </p:cNvSpPr>
            <p:nvPr/>
          </p:nvSpPr>
          <p:spPr bwMode="auto">
            <a:xfrm flipH="1">
              <a:off x="5288" y="2598"/>
              <a:ext cx="136" cy="197"/>
            </a:xfrm>
            <a:prstGeom prst="flowChartDelay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969696"/>
                </a:gs>
                <a:gs pos="100000">
                  <a:srgbClr val="FFFFFF"/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24" name="Gerade Verbindung 23"/>
          <p:cNvCxnSpPr/>
          <p:nvPr/>
        </p:nvCxnSpPr>
        <p:spPr bwMode="auto">
          <a:xfrm flipV="1">
            <a:off x="3275856" y="5241976"/>
            <a:ext cx="816044" cy="66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 flipH="1">
            <a:off x="4918996" y="5216564"/>
            <a:ext cx="37308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4"/>
          <a:stretch/>
        </p:blipFill>
        <p:spPr bwMode="auto">
          <a:xfrm>
            <a:off x="4512284" y="5013488"/>
            <a:ext cx="406711" cy="10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00" y="5013485"/>
            <a:ext cx="408092" cy="15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97" name="Gerade Verbindung 4096"/>
          <p:cNvCxnSpPr/>
          <p:nvPr/>
        </p:nvCxnSpPr>
        <p:spPr bwMode="auto">
          <a:xfrm>
            <a:off x="5105538" y="3825044"/>
            <a:ext cx="0" cy="27003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9" name="Pfeil nach links 4098"/>
          <p:cNvSpPr/>
          <p:nvPr/>
        </p:nvSpPr>
        <p:spPr bwMode="auto">
          <a:xfrm>
            <a:off x="1979712" y="3645024"/>
            <a:ext cx="3024336" cy="783066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Industrial Air</a:t>
            </a:r>
          </a:p>
        </p:txBody>
      </p:sp>
      <p:sp>
        <p:nvSpPr>
          <p:cNvPr id="4100" name="Pfeil nach rechts 4099"/>
          <p:cNvSpPr/>
          <p:nvPr/>
        </p:nvSpPr>
        <p:spPr bwMode="auto">
          <a:xfrm>
            <a:off x="5184068" y="3645024"/>
            <a:ext cx="3024336" cy="82809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Process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Air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(sterile)</a:t>
            </a: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 rot="16200000">
            <a:off x="5368041" y="5034200"/>
            <a:ext cx="227050" cy="378973"/>
          </a:xfrm>
          <a:prstGeom prst="flowChartCollate">
            <a:avLst/>
          </a:prstGeom>
          <a:noFill/>
          <a:ln w="158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9" name="Gerade Verbindung 38"/>
          <p:cNvCxnSpPr/>
          <p:nvPr/>
        </p:nvCxnSpPr>
        <p:spPr bwMode="auto">
          <a:xfrm flipH="1">
            <a:off x="5688124" y="5229200"/>
            <a:ext cx="37308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88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3810107" cy="685800"/>
          </a:xfrm>
        </p:spPr>
        <p:txBody>
          <a:bodyPr/>
          <a:lstStyle/>
          <a:p>
            <a:r>
              <a:rPr lang="de-DE" sz="2800" dirty="0"/>
              <a:t>Industrial </a:t>
            </a:r>
            <a:r>
              <a:rPr lang="de-DE" sz="2800" dirty="0" err="1" smtClean="0"/>
              <a:t>Applications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655676" y="83264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Industrial </a:t>
            </a:r>
            <a:r>
              <a:rPr lang="de-DE" sz="2000" dirty="0" err="1"/>
              <a:t>air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process</a:t>
            </a:r>
            <a:r>
              <a:rPr lang="de-DE" sz="2000" dirty="0"/>
              <a:t> </a:t>
            </a:r>
            <a:r>
              <a:rPr lang="de-DE" sz="2000" dirty="0" err="1"/>
              <a:t>applications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655676" y="192902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Use</a:t>
            </a:r>
            <a:r>
              <a:rPr lang="de-DE" sz="2000" dirty="0"/>
              <a:t> </a:t>
            </a:r>
            <a:r>
              <a:rPr lang="de-DE" sz="2000" dirty="0" err="1"/>
              <a:t>air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high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solutions</a:t>
            </a:r>
            <a:r>
              <a:rPr lang="de-DE" sz="2000" dirty="0" smtClean="0"/>
              <a:t>…</a:t>
            </a:r>
          </a:p>
        </p:txBody>
      </p:sp>
      <p:grpSp>
        <p:nvGrpSpPr>
          <p:cNvPr id="4099" name="Gruppieren 4098"/>
          <p:cNvGrpSpPr/>
          <p:nvPr/>
        </p:nvGrpSpPr>
        <p:grpSpPr>
          <a:xfrm>
            <a:off x="5560123" y="476672"/>
            <a:ext cx="2818361" cy="1770132"/>
            <a:chOff x="5693457" y="1009614"/>
            <a:chExt cx="2818361" cy="1770132"/>
          </a:xfrm>
        </p:grpSpPr>
        <p:pic>
          <p:nvPicPr>
            <p:cNvPr id="12" name="Picture 7" descr="U:\Präsentation\006_Grafik_Bilder_Videos\001_Grafik_Produkte\Grafik_Produkte\Fridge_dry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484" y="1757065"/>
              <a:ext cx="426914" cy="81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Gerade Verbindung 12"/>
            <p:cNvCxnSpPr/>
            <p:nvPr/>
          </p:nvCxnSpPr>
          <p:spPr bwMode="auto">
            <a:xfrm>
              <a:off x="6498810" y="2067122"/>
              <a:ext cx="192674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80" y="1909360"/>
              <a:ext cx="224260" cy="870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Gerade Verbindung 16"/>
            <p:cNvCxnSpPr/>
            <p:nvPr/>
          </p:nvCxnSpPr>
          <p:spPr bwMode="auto">
            <a:xfrm>
              <a:off x="5755818" y="2065474"/>
              <a:ext cx="29646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7118398" y="2073171"/>
              <a:ext cx="299979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3" descr="U:\Präsentation\006_Grafik_Bilder_Videos\001_Grafik_Produkte\Grafik_Produkte\UFK-L_UFK-W\UFK-W_Gewinde_DF-C_Fron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1"/>
            <a:stretch/>
          </p:blipFill>
          <p:spPr bwMode="auto">
            <a:xfrm>
              <a:off x="6051596" y="1964110"/>
              <a:ext cx="243141" cy="697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hteckige Legende 19"/>
            <p:cNvSpPr/>
            <p:nvPr/>
          </p:nvSpPr>
          <p:spPr bwMode="auto">
            <a:xfrm>
              <a:off x="5693457" y="1009614"/>
              <a:ext cx="504514" cy="331154"/>
            </a:xfrm>
            <a:prstGeom prst="wedgeRectCallout">
              <a:avLst>
                <a:gd name="adj1" fmla="val 38821"/>
                <a:gd name="adj2" fmla="val 301679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DF-C</a:t>
              </a:r>
            </a:p>
          </p:txBody>
        </p:sp>
        <p:sp>
          <p:nvSpPr>
            <p:cNvPr id="21" name="Rechteckige Legende 20"/>
            <p:cNvSpPr/>
            <p:nvPr/>
          </p:nvSpPr>
          <p:spPr bwMode="auto">
            <a:xfrm>
              <a:off x="6277540" y="1009614"/>
              <a:ext cx="504514" cy="331154"/>
            </a:xfrm>
            <a:prstGeom prst="wedgeRectCallout">
              <a:avLst>
                <a:gd name="adj1" fmla="val -22909"/>
                <a:gd name="adj2" fmla="val 276728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DF-V</a:t>
              </a:r>
            </a:p>
          </p:txBody>
        </p:sp>
        <p:pic>
          <p:nvPicPr>
            <p:cNvPr id="22" name="Picture 2" descr="U:\Präsentation\006_Grafik_Bilder_Videos\001_Grafik_Produkte\Systemgrafik\JPG-Einzelbilder Systemgrafik\Adsorptionstrockner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2" t="8774" r="19683" b="9127"/>
            <a:stretch/>
          </p:blipFill>
          <p:spPr bwMode="auto">
            <a:xfrm>
              <a:off x="7334618" y="1449861"/>
              <a:ext cx="641273" cy="130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Gerade Verbindung 22"/>
            <p:cNvCxnSpPr/>
            <p:nvPr/>
          </p:nvCxnSpPr>
          <p:spPr bwMode="auto">
            <a:xfrm>
              <a:off x="7935230" y="2061806"/>
              <a:ext cx="57658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Rechteckige Legende 23"/>
            <p:cNvSpPr/>
            <p:nvPr/>
          </p:nvSpPr>
          <p:spPr bwMode="auto">
            <a:xfrm>
              <a:off x="6854128" y="1009614"/>
              <a:ext cx="504514" cy="331154"/>
            </a:xfrm>
            <a:prstGeom prst="wedgeRectCallout">
              <a:avLst>
                <a:gd name="adj1" fmla="val -35507"/>
                <a:gd name="adj2" fmla="val 240262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6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Optional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5" name="Rechteckige Legende 24"/>
            <p:cNvSpPr/>
            <p:nvPr/>
          </p:nvSpPr>
          <p:spPr bwMode="auto">
            <a:xfrm>
              <a:off x="7430716" y="1009614"/>
              <a:ext cx="504514" cy="331154"/>
            </a:xfrm>
            <a:prstGeom prst="wedgeRectCallout">
              <a:avLst>
                <a:gd name="adj1" fmla="val -24169"/>
                <a:gd name="adj2" fmla="val 17308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5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MSD</a:t>
              </a:r>
              <a:endParaRPr kumimoji="0" lang="de-DE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26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74"/>
            <a:stretch/>
          </p:blipFill>
          <p:spPr bwMode="auto">
            <a:xfrm>
              <a:off x="8192219" y="1933386"/>
              <a:ext cx="223501" cy="584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hteckige Legende 26"/>
            <p:cNvSpPr/>
            <p:nvPr/>
          </p:nvSpPr>
          <p:spPr bwMode="auto">
            <a:xfrm>
              <a:off x="8007304" y="1009614"/>
              <a:ext cx="504514" cy="331154"/>
            </a:xfrm>
            <a:prstGeom prst="wedgeRectCallout">
              <a:avLst>
                <a:gd name="adj1" fmla="val 4806"/>
                <a:gd name="adj2" fmla="val 27864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5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DF-A</a:t>
              </a:r>
              <a:endParaRPr kumimoji="0" lang="de-DE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4100" name="Gruppieren 4099"/>
          <p:cNvGrpSpPr/>
          <p:nvPr/>
        </p:nvGrpSpPr>
        <p:grpSpPr>
          <a:xfrm>
            <a:off x="4814088" y="2581344"/>
            <a:ext cx="3826364" cy="1785029"/>
            <a:chOff x="1591278" y="2581344"/>
            <a:chExt cx="3826364" cy="1785029"/>
          </a:xfrm>
        </p:grpSpPr>
        <p:pic>
          <p:nvPicPr>
            <p:cNvPr id="29" name="Picture 7" descr="U:\Präsentation\006_Grafik_Bilder_Videos\001_Grafik_Produkte\Grafik_Produkte\Fridge_dry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458" y="3305255"/>
              <a:ext cx="442959" cy="84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Gerade Verbindung 29"/>
            <p:cNvCxnSpPr/>
            <p:nvPr/>
          </p:nvCxnSpPr>
          <p:spPr bwMode="auto">
            <a:xfrm>
              <a:off x="2618543" y="3626964"/>
              <a:ext cx="19991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862" y="3463273"/>
              <a:ext cx="232689" cy="90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Gerade Verbindung 33"/>
            <p:cNvCxnSpPr/>
            <p:nvPr/>
          </p:nvCxnSpPr>
          <p:spPr bwMode="auto">
            <a:xfrm>
              <a:off x="1847626" y="3625255"/>
              <a:ext cx="30760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/>
          </p:nvCxnSpPr>
          <p:spPr bwMode="auto">
            <a:xfrm>
              <a:off x="3261417" y="3633242"/>
              <a:ext cx="31125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6" name="Picture 3" descr="U:\Präsentation\006_Grafik_Bilder_Videos\001_Grafik_Produkte\Grafik_Produkte\UFK-L_UFK-W\UFK-W_Gewinde_DF-C_Front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1"/>
            <a:stretch/>
          </p:blipFill>
          <p:spPr bwMode="auto">
            <a:xfrm>
              <a:off x="2154520" y="3520081"/>
              <a:ext cx="252280" cy="723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hteckige Legende 36"/>
            <p:cNvSpPr/>
            <p:nvPr/>
          </p:nvSpPr>
          <p:spPr bwMode="auto">
            <a:xfrm>
              <a:off x="1591278" y="2581344"/>
              <a:ext cx="523477" cy="343600"/>
            </a:xfrm>
            <a:prstGeom prst="wedgeRectCallout">
              <a:avLst>
                <a:gd name="adj1" fmla="val 80393"/>
                <a:gd name="adj2" fmla="val 237918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DF-C</a:t>
              </a:r>
            </a:p>
          </p:txBody>
        </p:sp>
        <p:sp>
          <p:nvSpPr>
            <p:cNvPr id="38" name="Rechteckige Legende 37"/>
            <p:cNvSpPr/>
            <p:nvPr/>
          </p:nvSpPr>
          <p:spPr bwMode="auto">
            <a:xfrm>
              <a:off x="2197314" y="2581344"/>
              <a:ext cx="523477" cy="343600"/>
            </a:xfrm>
            <a:prstGeom prst="wedgeRectCallout">
              <a:avLst>
                <a:gd name="adj1" fmla="val 12225"/>
                <a:gd name="adj2" fmla="val 20763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DF-V</a:t>
              </a:r>
            </a:p>
          </p:txBody>
        </p:sp>
        <p:pic>
          <p:nvPicPr>
            <p:cNvPr id="39" name="Picture 2" descr="U:\Präsentation\006_Grafik_Bilder_Videos\001_Grafik_Produkte\Systemgrafik\JPG-Einzelbilder Systemgrafik\Adsorptionstrockner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2" t="8774" r="19683" b="9127"/>
            <a:stretch/>
          </p:blipFill>
          <p:spPr bwMode="auto">
            <a:xfrm>
              <a:off x="3485764" y="2986504"/>
              <a:ext cx="665375" cy="1357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Gerade Verbindung 39"/>
            <p:cNvCxnSpPr/>
            <p:nvPr/>
          </p:nvCxnSpPr>
          <p:spPr bwMode="auto">
            <a:xfrm>
              <a:off x="4108950" y="3621450"/>
              <a:ext cx="14956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Rechteckige Legende 40"/>
            <p:cNvSpPr/>
            <p:nvPr/>
          </p:nvSpPr>
          <p:spPr bwMode="auto">
            <a:xfrm>
              <a:off x="2795573" y="2581344"/>
              <a:ext cx="523477" cy="343600"/>
            </a:xfrm>
            <a:prstGeom prst="wedgeRectCallout">
              <a:avLst>
                <a:gd name="adj1" fmla="val -233"/>
                <a:gd name="adj2" fmla="val 19995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7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Optional</a:t>
              </a:r>
              <a:endParaRPr kumimoji="0" lang="de-DE" sz="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2" name="Rechteckige Legende 41"/>
            <p:cNvSpPr/>
            <p:nvPr/>
          </p:nvSpPr>
          <p:spPr bwMode="auto">
            <a:xfrm>
              <a:off x="3393832" y="2581344"/>
              <a:ext cx="523477" cy="343600"/>
            </a:xfrm>
            <a:prstGeom prst="wedgeRectCallout">
              <a:avLst>
                <a:gd name="adj1" fmla="val 26222"/>
                <a:gd name="adj2" fmla="val 125105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1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MSD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3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74"/>
            <a:stretch/>
          </p:blipFill>
          <p:spPr bwMode="auto">
            <a:xfrm>
              <a:off x="4881702" y="3488203"/>
              <a:ext cx="231901" cy="606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hteckige Legende 43"/>
            <p:cNvSpPr/>
            <p:nvPr/>
          </p:nvSpPr>
          <p:spPr bwMode="auto">
            <a:xfrm>
              <a:off x="4582572" y="2581344"/>
              <a:ext cx="835070" cy="343600"/>
            </a:xfrm>
            <a:prstGeom prst="wedgeRectCallout">
              <a:avLst>
                <a:gd name="adj1" fmla="val -22839"/>
                <a:gd name="adj2" fmla="val 159871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1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DF-Combi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V</a:t>
              </a:r>
              <a:r>
                <a:rPr kumimoji="0" lang="de-DE" sz="11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 + S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5" name="Picture 2" descr="U:\Präsentation\006_Grafik_Bilder_Videos\001_Grafik_Produkte\Systemgrafik\JPG-Einzelbilder Systemgrafik\Öldampfadsorber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25" t="6047" r="33955" b="6474"/>
            <a:stretch/>
          </p:blipFill>
          <p:spPr bwMode="auto">
            <a:xfrm>
              <a:off x="4258515" y="3128711"/>
              <a:ext cx="343224" cy="119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Gerade Verbindung 45"/>
            <p:cNvCxnSpPr/>
            <p:nvPr/>
          </p:nvCxnSpPr>
          <p:spPr bwMode="auto">
            <a:xfrm>
              <a:off x="4532717" y="3621450"/>
              <a:ext cx="124637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echteckige Legende 46"/>
            <p:cNvSpPr/>
            <p:nvPr/>
          </p:nvSpPr>
          <p:spPr bwMode="auto">
            <a:xfrm>
              <a:off x="3992091" y="2581344"/>
              <a:ext cx="523477" cy="343600"/>
            </a:xfrm>
            <a:prstGeom prst="wedgeRectCallout">
              <a:avLst>
                <a:gd name="adj1" fmla="val 24682"/>
                <a:gd name="adj2" fmla="val 127239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1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AKC</a:t>
              </a:r>
              <a:endPara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8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74"/>
            <a:stretch/>
          </p:blipFill>
          <p:spPr bwMode="auto">
            <a:xfrm>
              <a:off x="4657355" y="3488203"/>
              <a:ext cx="231901" cy="606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1" name="Gruppieren 4100"/>
          <p:cNvGrpSpPr/>
          <p:nvPr/>
        </p:nvGrpSpPr>
        <p:grpSpPr>
          <a:xfrm>
            <a:off x="2594862" y="2820480"/>
            <a:ext cx="1437078" cy="1220588"/>
            <a:chOff x="359532" y="4489384"/>
            <a:chExt cx="1437078" cy="1220588"/>
          </a:xfrm>
        </p:grpSpPr>
        <p:pic>
          <p:nvPicPr>
            <p:cNvPr id="52" name="Picture 6" descr="U:\Präsentation\006_Grafik_Bilder_Videos\001_Grafik_Produkte\Grafik_Produkte\Compresso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32" y="4944008"/>
              <a:ext cx="781077" cy="685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U:\Präsentation\006_Grafik_Bilder_Videos\001_Grafik_Produkte\Grafik_Produkte\Vessel\Air_Vessel_UFM-D30_Front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470" y="4489384"/>
              <a:ext cx="466140" cy="122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Gerade Verbindung 56"/>
            <p:cNvCxnSpPr/>
            <p:nvPr/>
          </p:nvCxnSpPr>
          <p:spPr bwMode="auto">
            <a:xfrm>
              <a:off x="1102182" y="5286776"/>
              <a:ext cx="29260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97" name="Gruppieren 4096"/>
          <p:cNvGrpSpPr/>
          <p:nvPr/>
        </p:nvGrpSpPr>
        <p:grpSpPr>
          <a:xfrm>
            <a:off x="5353724" y="4705104"/>
            <a:ext cx="3153709" cy="1748232"/>
            <a:chOff x="5508104" y="4473116"/>
            <a:chExt cx="3153709" cy="1748232"/>
          </a:xfrm>
        </p:grpSpPr>
        <p:pic>
          <p:nvPicPr>
            <p:cNvPr id="53" name="Picture 7" descr="U:\Präsentation\006_Grafik_Bilder_Videos\001_Grafik_Produkte\Grafik_Produkte\Fridge_dryer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452" y="5211966"/>
              <a:ext cx="421363" cy="80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Gerade Verbindung 53"/>
            <p:cNvCxnSpPr/>
            <p:nvPr/>
          </p:nvCxnSpPr>
          <p:spPr bwMode="auto">
            <a:xfrm>
              <a:off x="6485283" y="5517990"/>
              <a:ext cx="19016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5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631" y="5362280"/>
              <a:ext cx="221344" cy="859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8" name="Gerade Verbindung 57"/>
            <p:cNvCxnSpPr/>
            <p:nvPr/>
          </p:nvCxnSpPr>
          <p:spPr bwMode="auto">
            <a:xfrm>
              <a:off x="5751953" y="5516364"/>
              <a:ext cx="292605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/>
          </p:nvCxnSpPr>
          <p:spPr bwMode="auto">
            <a:xfrm>
              <a:off x="7096814" y="5523961"/>
              <a:ext cx="2960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0" name="Picture 3" descr="U:\Präsentation\006_Grafik_Bilder_Videos\001_Grafik_Produkte\Grafik_Produkte\UFK-L_UFK-W\UFK-W_Gewinde_DF-C_Front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1"/>
            <a:stretch/>
          </p:blipFill>
          <p:spPr bwMode="auto">
            <a:xfrm>
              <a:off x="6043884" y="5416318"/>
              <a:ext cx="239979" cy="68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Gerade Verbindung 65"/>
            <p:cNvCxnSpPr/>
            <p:nvPr/>
          </p:nvCxnSpPr>
          <p:spPr bwMode="auto">
            <a:xfrm>
              <a:off x="8021586" y="5512744"/>
              <a:ext cx="2960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7" name="Picture 2" descr="U:\Präsentation\006_Grafik_Bilder_Videos\001_Grafik_Produkte\Grafik_Produkte\Classic\OFP0150_Front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235" y="4922349"/>
              <a:ext cx="685240" cy="119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Gerade Verbindung 67"/>
            <p:cNvCxnSpPr/>
            <p:nvPr/>
          </p:nvCxnSpPr>
          <p:spPr bwMode="auto">
            <a:xfrm>
              <a:off x="8365735" y="5512744"/>
              <a:ext cx="29607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9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74"/>
            <a:stretch/>
          </p:blipFill>
          <p:spPr bwMode="auto">
            <a:xfrm>
              <a:off x="8258707" y="5385994"/>
              <a:ext cx="220595" cy="57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hteckige Legende 60"/>
            <p:cNvSpPr/>
            <p:nvPr/>
          </p:nvSpPr>
          <p:spPr bwMode="auto">
            <a:xfrm>
              <a:off x="5508104" y="4473116"/>
              <a:ext cx="497954" cy="326848"/>
            </a:xfrm>
            <a:prstGeom prst="wedgeRectCallout">
              <a:avLst>
                <a:gd name="adj1" fmla="val 64017"/>
                <a:gd name="adj2" fmla="val 276728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5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(Optional)</a:t>
              </a:r>
              <a:endParaRPr kumimoji="0" lang="de-DE" sz="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2" name="Rechteckige Legende 61"/>
            <p:cNvSpPr/>
            <p:nvPr/>
          </p:nvSpPr>
          <p:spPr bwMode="auto">
            <a:xfrm>
              <a:off x="6084592" y="4473116"/>
              <a:ext cx="497954" cy="326848"/>
            </a:xfrm>
            <a:prstGeom prst="wedgeRectCallout">
              <a:avLst>
                <a:gd name="adj1" fmla="val 8586"/>
                <a:gd name="adj2" fmla="val 257535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DF-V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5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(Optional)</a:t>
              </a:r>
              <a:endParaRPr kumimoji="0" lang="de-DE" sz="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3" name="Rechteckige Legende 62"/>
            <p:cNvSpPr/>
            <p:nvPr/>
          </p:nvSpPr>
          <p:spPr bwMode="auto">
            <a:xfrm>
              <a:off x="6653682" y="4473116"/>
              <a:ext cx="497954" cy="326848"/>
            </a:xfrm>
            <a:prstGeom prst="wedgeRectCallout">
              <a:avLst>
                <a:gd name="adj1" fmla="val -233"/>
                <a:gd name="adj2" fmla="val 19995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6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Optional</a:t>
              </a:r>
              <a:endParaRPr kumimoji="0" lang="de-DE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4" name="Rechteckige Legende 63"/>
            <p:cNvSpPr/>
            <p:nvPr/>
          </p:nvSpPr>
          <p:spPr bwMode="auto">
            <a:xfrm>
              <a:off x="7381360" y="4473116"/>
              <a:ext cx="497954" cy="326848"/>
            </a:xfrm>
            <a:prstGeom prst="wedgeRectCallout">
              <a:avLst>
                <a:gd name="adj1" fmla="val 26222"/>
                <a:gd name="adj2" fmla="val 125105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OFP</a:t>
              </a:r>
              <a:endPara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5" name="Rechteckige Legende 64"/>
            <p:cNvSpPr/>
            <p:nvPr/>
          </p:nvSpPr>
          <p:spPr bwMode="auto">
            <a:xfrm>
              <a:off x="8045298" y="4473116"/>
              <a:ext cx="497954" cy="326848"/>
            </a:xfrm>
            <a:prstGeom prst="wedgeRectCallout">
              <a:avLst>
                <a:gd name="adj1" fmla="val 9845"/>
                <a:gd name="adj2" fmla="val 253697"/>
              </a:avLst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00" dirty="0" smtClean="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rPr>
                <a:t>DF-S</a:t>
              </a:r>
              <a:endPara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cxnSp>
        <p:nvCxnSpPr>
          <p:cNvPr id="76" name="Gerade Verbindung 75"/>
          <p:cNvCxnSpPr/>
          <p:nvPr/>
        </p:nvCxnSpPr>
        <p:spPr bwMode="auto">
          <a:xfrm>
            <a:off x="3959932" y="3626964"/>
            <a:ext cx="14601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 flipV="1">
            <a:off x="4716016" y="1528865"/>
            <a:ext cx="0" cy="42158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 flipV="1">
            <a:off x="4716016" y="5744732"/>
            <a:ext cx="1214196" cy="1121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4716016" y="1534180"/>
            <a:ext cx="1174162" cy="60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69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7271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Heavy </a:t>
            </a:r>
            <a:r>
              <a:rPr lang="de-DE" sz="2000" dirty="0" err="1" smtClean="0"/>
              <a:t>duty</a:t>
            </a:r>
            <a:r>
              <a:rPr lang="de-DE" sz="2000" dirty="0" smtClean="0"/>
              <a:t> / </a:t>
            </a:r>
            <a:r>
              <a:rPr lang="de-DE" sz="2000" dirty="0" err="1" smtClean="0"/>
              <a:t>outddor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2041"/>
              </p:ext>
            </p:extLst>
          </p:nvPr>
        </p:nvGraphicFramePr>
        <p:xfrm>
          <a:off x="1560002" y="1520788"/>
          <a:ext cx="7080450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1188132"/>
                <a:gridCol w="1008112"/>
                <a:gridCol w="1044116"/>
                <a:gridCol w="923766"/>
              </a:tblGrid>
              <a:tr h="43839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Application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Solid </a:t>
                      </a:r>
                      <a:r>
                        <a:rPr lang="de-DE" sz="1400" dirty="0" err="1" smtClean="0"/>
                        <a:t>particles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Water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vapor</a:t>
                      </a:r>
                      <a:r>
                        <a:rPr lang="de-DE" sz="1400" dirty="0" smtClean="0"/>
                        <a:t>)</a:t>
                      </a:r>
                    </a:p>
                    <a:p>
                      <a:pPr algn="ctr"/>
                      <a:r>
                        <a:rPr lang="de-DE" sz="1100" dirty="0" err="1" smtClean="0"/>
                        <a:t>T</a:t>
                      </a:r>
                      <a:r>
                        <a:rPr lang="de-DE" sz="1100" baseline="-25000" dirty="0" err="1" smtClean="0"/>
                        <a:t>amb</a:t>
                      </a:r>
                      <a:r>
                        <a:rPr lang="de-DE" sz="1100" dirty="0" smtClean="0"/>
                        <a:t> &gt;3</a:t>
                      </a:r>
                      <a:r>
                        <a:rPr lang="de-DE" sz="1100" dirty="0" smtClean="0">
                          <a:latin typeface="Arial"/>
                          <a:cs typeface="Arial"/>
                        </a:rPr>
                        <a:t>ºC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Water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vapor</a:t>
                      </a:r>
                      <a:r>
                        <a:rPr lang="de-DE" sz="14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/>
                        <a:t>T</a:t>
                      </a:r>
                      <a:r>
                        <a:rPr lang="de-DE" sz="1100" baseline="-25000" dirty="0" err="1" smtClean="0"/>
                        <a:t>amb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smtClean="0">
                          <a:latin typeface="Arial"/>
                          <a:cs typeface="Arial"/>
                        </a:rPr>
                        <a:t>≤</a:t>
                      </a:r>
                      <a:r>
                        <a:rPr lang="de-DE" sz="1100" dirty="0" smtClean="0"/>
                        <a:t>3</a:t>
                      </a:r>
                      <a:r>
                        <a:rPr lang="de-DE" sz="1100" dirty="0" smtClean="0">
                          <a:latin typeface="+mn-lt"/>
                          <a:cs typeface="Arial"/>
                        </a:rPr>
                        <a:t>ºC</a:t>
                      </a:r>
                      <a:endParaRPr lang="de-DE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Total </a:t>
                      </a:r>
                      <a:r>
                        <a:rPr lang="de-DE" sz="1400" dirty="0" err="1" smtClean="0"/>
                        <a:t>oil</a:t>
                      </a:r>
                      <a:endParaRPr lang="de-DE" sz="1400" dirty="0"/>
                    </a:p>
                  </a:txBody>
                  <a:tcPr anchor="ctr"/>
                </a:tc>
              </a:tr>
              <a:tr h="173672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Extreme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conditions</a:t>
                      </a:r>
                      <a:endParaRPr lang="de-DE" sz="1600" baseline="0" dirty="0" smtClean="0"/>
                    </a:p>
                    <a:p>
                      <a:r>
                        <a:rPr lang="de-DE" sz="1600" baseline="0" dirty="0" smtClean="0"/>
                        <a:t>(Heavy </a:t>
                      </a:r>
                      <a:r>
                        <a:rPr lang="de-DE" sz="1600" baseline="0" dirty="0" err="1" smtClean="0"/>
                        <a:t>duty</a:t>
                      </a:r>
                      <a:r>
                        <a:rPr lang="de-DE" sz="1600" baseline="0" dirty="0" smtClean="0"/>
                        <a:t>, </a:t>
                      </a:r>
                      <a:r>
                        <a:rPr lang="de-DE" sz="1600" baseline="0" dirty="0" err="1" smtClean="0"/>
                        <a:t>outdoor</a:t>
                      </a:r>
                      <a:r>
                        <a:rPr lang="de-DE" sz="1600" baseline="0" dirty="0" smtClean="0"/>
                        <a:t>)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1-2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619672" y="3140968"/>
            <a:ext cx="6804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ATEX </a:t>
            </a:r>
            <a:r>
              <a:rPr lang="de-DE" dirty="0" err="1" smtClean="0"/>
              <a:t>applications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 smtClean="0"/>
              <a:t>Extremely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ambient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Mobile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27684" y="479715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1"/>
                </a:solidFill>
              </a:rPr>
              <a:t>Please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contact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product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line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special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solutions</a:t>
            </a:r>
            <a:r>
              <a:rPr lang="de-DE" dirty="0" smtClean="0">
                <a:solidFill>
                  <a:schemeClr val="accent1"/>
                </a:solidFill>
              </a:rPr>
              <a:t>!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322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Central </a:t>
            </a:r>
            <a:r>
              <a:rPr lang="de-DE" dirty="0" err="1" smtClean="0">
                <a:solidFill>
                  <a:schemeClr val="accent1"/>
                </a:solidFill>
              </a:rPr>
              <a:t>Application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1" name="Flussdiagramm: Prozess 40"/>
          <p:cNvSpPr/>
          <p:nvPr/>
        </p:nvSpPr>
        <p:spPr bwMode="auto">
          <a:xfrm>
            <a:off x="1575477" y="2204865"/>
            <a:ext cx="3806768" cy="257149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Flussdiagramm: Prozess 7"/>
          <p:cNvSpPr/>
          <p:nvPr/>
        </p:nvSpPr>
        <p:spPr bwMode="auto">
          <a:xfrm>
            <a:off x="1701791" y="2404699"/>
            <a:ext cx="3539978" cy="2150521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102" name="Picture 6" descr="U:\Präsentation\006_Grafik_Bilder_Videos\001_Grafik_Produkte\Grafik_Produkte\Compres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58" y="3488204"/>
            <a:ext cx="751698" cy="6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U:\Präsentation\006_Grafik_Bilder_Videos\001_Grafik_Produkte\Grafik_Produkte\Fridge_dry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52" y="3417481"/>
            <a:ext cx="405513" cy="7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22" y="3587616"/>
            <a:ext cx="213018" cy="8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4191675" y="3711994"/>
            <a:ext cx="11463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8" descr="U:\Präsentation\006_Grafik_Bilder_Videos\001_Grafik_Produkte\Grafik_Produkte\DF\DF-0210-ZU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82" y="3562141"/>
            <a:ext cx="213018" cy="8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Präsentation\006_Grafik_Bilder_Videos\001_Grafik_Produkte\Grafik_Produkte\Vessel\Air_Vessel_UFM-D30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22" y="2748497"/>
            <a:ext cx="561901" cy="14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33"/>
          <p:cNvCxnSpPr/>
          <p:nvPr/>
        </p:nvCxnSpPr>
        <p:spPr bwMode="auto">
          <a:xfrm>
            <a:off x="2732422" y="3710429"/>
            <a:ext cx="28159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>
            <a:off x="3485928" y="3710429"/>
            <a:ext cx="28159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4699483" y="3717741"/>
            <a:ext cx="11463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U:\Präsentation\006_Grafik_Bilder_Videos\001_Grafik_Produkte\Grafik_Produkte\UFK-L_UFK-W\UFK-W_Gewinde_DF-C_Fro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/>
          <a:stretch/>
        </p:blipFill>
        <p:spPr bwMode="auto">
          <a:xfrm>
            <a:off x="3766879" y="3614146"/>
            <a:ext cx="230952" cy="6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Gerade Verbindung 28"/>
          <p:cNvCxnSpPr/>
          <p:nvPr/>
        </p:nvCxnSpPr>
        <p:spPr bwMode="auto">
          <a:xfrm>
            <a:off x="5015100" y="3711994"/>
            <a:ext cx="7810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41"/>
          <p:cNvSpPr txBox="1"/>
          <p:nvPr/>
        </p:nvSpPr>
        <p:spPr>
          <a:xfrm>
            <a:off x="1721508" y="2373762"/>
            <a:ext cx="204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Compressor</a:t>
            </a:r>
            <a:r>
              <a:rPr lang="de-DE" sz="1600" dirty="0" smtClean="0"/>
              <a:t> </a:t>
            </a:r>
            <a:r>
              <a:rPr lang="de-DE" sz="1600" dirty="0" err="1" smtClean="0"/>
              <a:t>Room</a:t>
            </a:r>
            <a:endParaRPr lang="de-DE" sz="1600" dirty="0"/>
          </a:p>
        </p:txBody>
      </p:sp>
      <p:sp>
        <p:nvSpPr>
          <p:cNvPr id="47" name="Textfeld 46"/>
          <p:cNvSpPr txBox="1"/>
          <p:nvPr/>
        </p:nvSpPr>
        <p:spPr>
          <a:xfrm>
            <a:off x="5558493" y="908720"/>
            <a:ext cx="3225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De-Central </a:t>
            </a:r>
            <a:r>
              <a:rPr lang="de-DE" dirty="0" err="1" smtClean="0">
                <a:solidFill>
                  <a:schemeClr val="accent1"/>
                </a:solidFill>
              </a:rPr>
              <a:t>Application</a:t>
            </a:r>
            <a:endParaRPr lang="de-DE" dirty="0" smtClean="0">
              <a:solidFill>
                <a:schemeClr val="accent1"/>
              </a:solidFill>
            </a:endParaRPr>
          </a:p>
          <a:p>
            <a:r>
              <a:rPr lang="de-DE" sz="1800" dirty="0" smtClean="0">
                <a:solidFill>
                  <a:schemeClr val="accent1"/>
                </a:solidFill>
              </a:rPr>
              <a:t>(POU = Point </a:t>
            </a:r>
            <a:r>
              <a:rPr lang="de-DE" sz="1800" dirty="0" err="1" smtClean="0">
                <a:solidFill>
                  <a:schemeClr val="accent1"/>
                </a:solidFill>
              </a:rPr>
              <a:t>of</a:t>
            </a:r>
            <a:r>
              <a:rPr lang="de-DE" sz="1800" dirty="0" smtClean="0">
                <a:solidFill>
                  <a:schemeClr val="accent1"/>
                </a:solidFill>
              </a:rPr>
              <a:t> </a:t>
            </a:r>
            <a:r>
              <a:rPr lang="de-DE" sz="1800" dirty="0" err="1" smtClean="0">
                <a:solidFill>
                  <a:schemeClr val="accent1"/>
                </a:solidFill>
              </a:rPr>
              <a:t>Use</a:t>
            </a:r>
            <a:r>
              <a:rPr lang="de-DE" sz="1800" dirty="0" smtClean="0">
                <a:solidFill>
                  <a:schemeClr val="accent1"/>
                </a:solidFill>
              </a:rPr>
              <a:t>)</a:t>
            </a:r>
            <a:endParaRPr lang="de-DE" sz="1800" dirty="0">
              <a:solidFill>
                <a:schemeClr val="accent1"/>
              </a:solidFill>
            </a:endParaRPr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796136" y="1978097"/>
            <a:ext cx="0" cy="347752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/>
          <p:cNvCxnSpPr/>
          <p:nvPr/>
        </p:nvCxnSpPr>
        <p:spPr bwMode="auto">
          <a:xfrm>
            <a:off x="5796136" y="2000949"/>
            <a:ext cx="7810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>
            <a:off x="5796136" y="2852539"/>
            <a:ext cx="7810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5832140" y="3717032"/>
            <a:ext cx="7810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5832140" y="4568622"/>
            <a:ext cx="7810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55"/>
          <p:cNvCxnSpPr/>
          <p:nvPr/>
        </p:nvCxnSpPr>
        <p:spPr bwMode="auto">
          <a:xfrm>
            <a:off x="5796136" y="5455619"/>
            <a:ext cx="792088" cy="103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lussdiagramm: Prozess 20"/>
          <p:cNvSpPr/>
          <p:nvPr/>
        </p:nvSpPr>
        <p:spPr bwMode="auto">
          <a:xfrm>
            <a:off x="6588224" y="1793607"/>
            <a:ext cx="2052228" cy="41125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800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Laser Technology</a:t>
            </a:r>
          </a:p>
        </p:txBody>
      </p:sp>
      <p:sp>
        <p:nvSpPr>
          <p:cNvPr id="58" name="Flussdiagramm: Prozess 57"/>
          <p:cNvSpPr/>
          <p:nvPr/>
        </p:nvSpPr>
        <p:spPr bwMode="auto">
          <a:xfrm>
            <a:off x="6588224" y="2657703"/>
            <a:ext cx="2052228" cy="41125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800" dirty="0" err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Breathing</a:t>
            </a:r>
            <a:r>
              <a:rPr lang="de-DE" sz="1800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Air</a:t>
            </a:r>
          </a:p>
        </p:txBody>
      </p:sp>
      <p:sp>
        <p:nvSpPr>
          <p:cNvPr id="59" name="Flussdiagramm: Prozess 58"/>
          <p:cNvSpPr/>
          <p:nvPr/>
        </p:nvSpPr>
        <p:spPr bwMode="auto">
          <a:xfrm>
            <a:off x="6588224" y="3521799"/>
            <a:ext cx="2052228" cy="41125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800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Paint Shop</a:t>
            </a:r>
          </a:p>
        </p:txBody>
      </p:sp>
      <p:sp>
        <p:nvSpPr>
          <p:cNvPr id="60" name="Flussdiagramm: Prozess 59"/>
          <p:cNvSpPr/>
          <p:nvPr/>
        </p:nvSpPr>
        <p:spPr bwMode="auto">
          <a:xfrm>
            <a:off x="6588224" y="4365104"/>
            <a:ext cx="2052228" cy="41125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800" dirty="0" err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Process</a:t>
            </a:r>
            <a:r>
              <a:rPr lang="de-DE" sz="1800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Air</a:t>
            </a:r>
          </a:p>
        </p:txBody>
      </p:sp>
      <p:sp>
        <p:nvSpPr>
          <p:cNvPr id="61" name="Flussdiagramm: Prozess 60"/>
          <p:cNvSpPr/>
          <p:nvPr/>
        </p:nvSpPr>
        <p:spPr bwMode="auto">
          <a:xfrm>
            <a:off x="6588224" y="5249991"/>
            <a:ext cx="2052228" cy="411257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…??? </a:t>
            </a:r>
            <a:r>
              <a:rPr lang="de-DE" sz="18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Application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547664" y="5867980"/>
            <a:ext cx="2219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Basic </a:t>
            </a:r>
            <a:r>
              <a:rPr lang="de-DE" sz="2000" dirty="0" err="1" smtClean="0"/>
              <a:t>purification</a:t>
            </a:r>
            <a:endParaRPr lang="de-DE" sz="2000" dirty="0"/>
          </a:p>
        </p:txBody>
      </p:sp>
      <p:sp>
        <p:nvSpPr>
          <p:cNvPr id="64" name="Textfeld 63"/>
          <p:cNvSpPr txBox="1"/>
          <p:nvPr/>
        </p:nvSpPr>
        <p:spPr>
          <a:xfrm>
            <a:off x="5652120" y="5877272"/>
            <a:ext cx="3254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POU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special</a:t>
            </a:r>
            <a:r>
              <a:rPr lang="de-DE" sz="2000" dirty="0" smtClean="0"/>
              <a:t> </a:t>
            </a:r>
            <a:r>
              <a:rPr lang="de-DE" sz="2000" dirty="0" err="1" smtClean="0"/>
              <a:t>purification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875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7" grpId="0"/>
      <p:bldP spid="21" grpId="0" animBg="1"/>
      <p:bldP spid="58" grpId="0" animBg="1"/>
      <p:bldP spid="59" grpId="0" animBg="1"/>
      <p:bldP spid="60" grpId="0" animBg="1"/>
      <p:bldP spid="61" grpId="0" animBg="1"/>
      <p:bldP spid="6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7271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Heavy </a:t>
            </a:r>
            <a:r>
              <a:rPr lang="de-DE" sz="2000" dirty="0" err="1" smtClean="0"/>
              <a:t>duty</a:t>
            </a:r>
            <a:r>
              <a:rPr lang="de-DE" sz="2000" dirty="0" smtClean="0"/>
              <a:t> / </a:t>
            </a:r>
            <a:r>
              <a:rPr lang="de-DE" sz="2000" dirty="0" err="1" smtClean="0"/>
              <a:t>outddor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122" name="Picture 2" descr="U:\Präsentation\006_Grafik_Bilder_Videos\Anwendungen\DF_Sta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443093"/>
            <a:ext cx="3714545" cy="278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619671" y="1424970"/>
            <a:ext cx="412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DF </a:t>
            </a:r>
            <a:r>
              <a:rPr lang="de-DE" sz="2000" dirty="0" err="1" smtClean="0"/>
              <a:t>filter</a:t>
            </a:r>
            <a:r>
              <a:rPr lang="de-DE" sz="2000" dirty="0" smtClean="0"/>
              <a:t> in </a:t>
            </a:r>
            <a:r>
              <a:rPr lang="de-DE" sz="2000" dirty="0" err="1" smtClean="0"/>
              <a:t>dust</a:t>
            </a:r>
            <a:r>
              <a:rPr lang="de-DE" sz="2000" dirty="0" smtClean="0"/>
              <a:t> </a:t>
            </a:r>
            <a:r>
              <a:rPr lang="de-DE" sz="2000" dirty="0" err="1" smtClean="0"/>
              <a:t>ambient</a:t>
            </a:r>
            <a:r>
              <a:rPr lang="de-DE" sz="2000" dirty="0" smtClean="0"/>
              <a:t> – ATEX </a:t>
            </a:r>
            <a:r>
              <a:rPr lang="de-DE" sz="2000" dirty="0" err="1" smtClean="0"/>
              <a:t>solution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sz="2000" dirty="0" smtClean="0"/>
              <a:t> </a:t>
            </a:r>
          </a:p>
        </p:txBody>
      </p:sp>
      <p:pic>
        <p:nvPicPr>
          <p:cNvPr id="12" name="Picture 21" descr="P1050414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9761" r="14134" b="4703"/>
          <a:stretch>
            <a:fillRect/>
          </a:stretch>
        </p:blipFill>
        <p:spPr bwMode="auto">
          <a:xfrm>
            <a:off x="6156176" y="1772816"/>
            <a:ext cx="2318638" cy="345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feil nach rechts 12"/>
          <p:cNvSpPr/>
          <p:nvPr/>
        </p:nvSpPr>
        <p:spPr bwMode="auto">
          <a:xfrm>
            <a:off x="5148064" y="3428803"/>
            <a:ext cx="1188132" cy="51252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583668" y="5625244"/>
            <a:ext cx="6891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Filters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dryers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ordered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item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b="1" i="1" dirty="0">
                <a:solidFill>
                  <a:schemeClr val="accent1"/>
                </a:solidFill>
              </a:rPr>
              <a:t>(</a:t>
            </a:r>
            <a:r>
              <a:rPr lang="de-DE" b="1" i="1" dirty="0" err="1">
                <a:solidFill>
                  <a:schemeClr val="accent1"/>
                </a:solidFill>
              </a:rPr>
              <a:t>specification</a:t>
            </a:r>
            <a:r>
              <a:rPr lang="de-DE" b="1" i="1" dirty="0">
                <a:solidFill>
                  <a:schemeClr val="accent1"/>
                </a:solidFill>
              </a:rPr>
              <a:t> </a:t>
            </a:r>
            <a:r>
              <a:rPr lang="de-DE" b="1" i="1" dirty="0" smtClean="0">
                <a:solidFill>
                  <a:schemeClr val="accent1"/>
                </a:solidFill>
              </a:rPr>
              <a:t>0031)</a:t>
            </a:r>
            <a:endParaRPr lang="de-DE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7271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Heavy </a:t>
            </a:r>
            <a:r>
              <a:rPr lang="de-DE" sz="2000" dirty="0" err="1" smtClean="0"/>
              <a:t>duty</a:t>
            </a:r>
            <a:r>
              <a:rPr lang="de-DE" sz="2000" dirty="0" smtClean="0"/>
              <a:t> / </a:t>
            </a:r>
            <a:r>
              <a:rPr lang="de-DE" sz="2000" dirty="0" err="1" smtClean="0"/>
              <a:t>outddor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123" name="Picture 3" descr="U:\Präsentation\006_Grafik_Bilder_Videos\Anwendungen\Ultrapac2000_Zementwe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56" y="2708920"/>
            <a:ext cx="2679148" cy="357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619672" y="1556792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Ultrapac</a:t>
            </a:r>
            <a:r>
              <a:rPr lang="de-DE" sz="2000" dirty="0" smtClean="0"/>
              <a:t> 2000 in </a:t>
            </a:r>
            <a:r>
              <a:rPr lang="de-DE" sz="2000" dirty="0" err="1" smtClean="0"/>
              <a:t>cement</a:t>
            </a:r>
            <a:r>
              <a:rPr lang="de-DE" sz="2000" dirty="0" smtClean="0"/>
              <a:t> plant – ATEX </a:t>
            </a:r>
            <a:r>
              <a:rPr lang="de-DE" sz="2000" dirty="0" err="1" smtClean="0"/>
              <a:t>solution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sz="2000" dirty="0" smtClean="0"/>
              <a:t> 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390554" y="3032956"/>
            <a:ext cx="2097770" cy="1844675"/>
            <a:chOff x="3492" y="2622"/>
            <a:chExt cx="1724" cy="1516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" y="3430"/>
              <a:ext cx="1626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2622"/>
              <a:ext cx="1634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11" y="1520788"/>
            <a:ext cx="1700661" cy="133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66" y="5049180"/>
            <a:ext cx="2214383" cy="147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 bwMode="auto">
          <a:xfrm>
            <a:off x="4103948" y="4238754"/>
            <a:ext cx="1188132" cy="51252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0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 descr="DS52_Anzei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5" y="3845926"/>
            <a:ext cx="889075" cy="10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7271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Heavy </a:t>
            </a:r>
            <a:r>
              <a:rPr lang="de-DE" sz="2000" dirty="0" err="1" smtClean="0"/>
              <a:t>duty</a:t>
            </a:r>
            <a:r>
              <a:rPr lang="de-DE" sz="2000" dirty="0" smtClean="0"/>
              <a:t> / </a:t>
            </a:r>
            <a:r>
              <a:rPr lang="de-DE" sz="2000" dirty="0" err="1" smtClean="0"/>
              <a:t>outddor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applications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16" name="Picture 25" descr="Wintertra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48780"/>
            <a:ext cx="28448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871700" y="1484784"/>
            <a:ext cx="252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000" b="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 </a:t>
            </a:r>
            <a:r>
              <a:rPr lang="de-DE" sz="2000" b="0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ambient</a:t>
            </a:r>
            <a:r>
              <a:rPr lang="de-DE" sz="2000" b="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&lt; -50°C</a:t>
            </a:r>
          </a:p>
        </p:txBody>
      </p:sp>
      <p:pic>
        <p:nvPicPr>
          <p:cNvPr id="18" name="Picture 24" descr="0000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58455"/>
            <a:ext cx="2650430" cy="18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2"/>
          <p:cNvSpPr>
            <a:spLocks/>
          </p:cNvSpPr>
          <p:nvPr/>
        </p:nvSpPr>
        <p:spPr bwMode="auto">
          <a:xfrm>
            <a:off x="6505575" y="4699272"/>
            <a:ext cx="514350" cy="666750"/>
          </a:xfrm>
          <a:custGeom>
            <a:avLst/>
            <a:gdLst>
              <a:gd name="T0" fmla="*/ 324 w 324"/>
              <a:gd name="T1" fmla="*/ 0 h 420"/>
              <a:gd name="T2" fmla="*/ 294 w 324"/>
              <a:gd name="T3" fmla="*/ 174 h 420"/>
              <a:gd name="T4" fmla="*/ 258 w 324"/>
              <a:gd name="T5" fmla="*/ 210 h 420"/>
              <a:gd name="T6" fmla="*/ 174 w 324"/>
              <a:gd name="T7" fmla="*/ 270 h 420"/>
              <a:gd name="T8" fmla="*/ 132 w 324"/>
              <a:gd name="T9" fmla="*/ 318 h 420"/>
              <a:gd name="T10" fmla="*/ 60 w 324"/>
              <a:gd name="T11" fmla="*/ 360 h 420"/>
              <a:gd name="T12" fmla="*/ 0 w 324"/>
              <a:gd name="T13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420">
                <a:moveTo>
                  <a:pt x="324" y="0"/>
                </a:moveTo>
                <a:cubicBezTo>
                  <a:pt x="322" y="22"/>
                  <a:pt x="319" y="149"/>
                  <a:pt x="294" y="174"/>
                </a:cubicBezTo>
                <a:cubicBezTo>
                  <a:pt x="282" y="186"/>
                  <a:pt x="267" y="196"/>
                  <a:pt x="258" y="210"/>
                </a:cubicBezTo>
                <a:cubicBezTo>
                  <a:pt x="239" y="239"/>
                  <a:pt x="207" y="259"/>
                  <a:pt x="174" y="270"/>
                </a:cubicBezTo>
                <a:cubicBezTo>
                  <a:pt x="146" y="312"/>
                  <a:pt x="162" y="298"/>
                  <a:pt x="132" y="318"/>
                </a:cubicBezTo>
                <a:cubicBezTo>
                  <a:pt x="117" y="341"/>
                  <a:pt x="86" y="351"/>
                  <a:pt x="60" y="360"/>
                </a:cubicBezTo>
                <a:cubicBezTo>
                  <a:pt x="41" y="388"/>
                  <a:pt x="40" y="420"/>
                  <a:pt x="0" y="42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5" name="Picture 5" descr="Kompres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28459" r="10159" b="28459"/>
          <a:stretch>
            <a:fillRect/>
          </a:stretch>
        </p:blipFill>
        <p:spPr bwMode="auto">
          <a:xfrm>
            <a:off x="1727200" y="4680222"/>
            <a:ext cx="1493838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143250" y="4992960"/>
            <a:ext cx="492125" cy="9207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" name="Picture 7" descr="Kältetrock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22014" r="7977" b="20850"/>
          <a:stretch>
            <a:fillRect/>
          </a:stretch>
        </p:blipFill>
        <p:spPr bwMode="auto">
          <a:xfrm>
            <a:off x="3598863" y="4654822"/>
            <a:ext cx="1081087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Adsorptionstrockn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9682" r="19708" b="9828"/>
          <a:stretch>
            <a:fillRect/>
          </a:stretch>
        </p:blipFill>
        <p:spPr bwMode="auto">
          <a:xfrm>
            <a:off x="4840288" y="4379552"/>
            <a:ext cx="1050925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826125" y="5008835"/>
            <a:ext cx="1338263" cy="76200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auto">
          <a:xfrm>
            <a:off x="7165975" y="4885010"/>
            <a:ext cx="358775" cy="287337"/>
          </a:xfrm>
          <a:prstGeom prst="rightArrow">
            <a:avLst>
              <a:gd name="adj1" fmla="val 50000"/>
              <a:gd name="adj2" fmla="val 3121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479792" y="4854460"/>
            <a:ext cx="14486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Arial" pitchFamily="34" charset="0"/>
              </a:rPr>
              <a:t>PDP &lt;-</a:t>
            </a:r>
            <a:r>
              <a:rPr lang="de-DE" sz="1600" dirty="0" smtClean="0">
                <a:latin typeface="Arial" pitchFamily="34" charset="0"/>
              </a:rPr>
              <a:t>75</a:t>
            </a:r>
            <a:r>
              <a:rPr lang="de-DE" sz="1600" dirty="0" smtClean="0">
                <a:latin typeface="Arial"/>
                <a:cs typeface="Arial"/>
              </a:rPr>
              <a:t>º</a:t>
            </a:r>
            <a:r>
              <a:rPr lang="de-DE" sz="1600" dirty="0" smtClean="0">
                <a:latin typeface="Arial" pitchFamily="34" charset="0"/>
              </a:rPr>
              <a:t>C</a:t>
            </a:r>
            <a:endParaRPr lang="de-DE" sz="1600" dirty="0">
              <a:latin typeface="Arial" pitchFamily="34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4597400" y="5013597"/>
            <a:ext cx="261938" cy="71438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3" name="Picture 13" descr="UDM300_Edelstah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0" t="16859" r="35785" b="20605"/>
          <a:stretch>
            <a:fillRect/>
          </a:stretch>
        </p:blipFill>
        <p:spPr bwMode="auto">
          <a:xfrm>
            <a:off x="6134100" y="5335860"/>
            <a:ext cx="6699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14"/>
          <p:cNvSpPr>
            <a:spLocks noChangeArrowheads="1"/>
          </p:cNvSpPr>
          <p:nvPr/>
        </p:nvSpPr>
        <p:spPr bwMode="auto">
          <a:xfrm rot="5400000">
            <a:off x="6396832" y="5289028"/>
            <a:ext cx="527050" cy="71437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shade val="46275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 flipH="1">
            <a:off x="6967538" y="4689747"/>
            <a:ext cx="52387" cy="114300"/>
          </a:xfrm>
          <a:custGeom>
            <a:avLst/>
            <a:gdLst>
              <a:gd name="T0" fmla="*/ 0 w 1"/>
              <a:gd name="T1" fmla="*/ 48 h 48"/>
              <a:gd name="T2" fmla="*/ 0 w 1"/>
              <a:gd name="T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8">
                <a:moveTo>
                  <a:pt x="0" y="48"/>
                </a:moveTo>
                <a:cubicBezTo>
                  <a:pt x="0" y="32"/>
                  <a:pt x="0" y="16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>
            <a:off x="6486525" y="5315222"/>
            <a:ext cx="88900" cy="69850"/>
          </a:xfrm>
          <a:custGeom>
            <a:avLst/>
            <a:gdLst>
              <a:gd name="T0" fmla="*/ 48 w 56"/>
              <a:gd name="T1" fmla="*/ 8 h 44"/>
              <a:gd name="T2" fmla="*/ 24 w 56"/>
              <a:gd name="T3" fmla="*/ 32 h 44"/>
              <a:gd name="T4" fmla="*/ 0 w 56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44">
                <a:moveTo>
                  <a:pt x="48" y="8"/>
                </a:moveTo>
                <a:cubicBezTo>
                  <a:pt x="0" y="24"/>
                  <a:pt x="56" y="0"/>
                  <a:pt x="24" y="32"/>
                </a:cubicBezTo>
                <a:cubicBezTo>
                  <a:pt x="18" y="38"/>
                  <a:pt x="6" y="38"/>
                  <a:pt x="0" y="4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Rechteckige Legende 47"/>
          <p:cNvSpPr/>
          <p:nvPr/>
        </p:nvSpPr>
        <p:spPr bwMode="auto">
          <a:xfrm>
            <a:off x="1799692" y="3597786"/>
            <a:ext cx="1970177" cy="587136"/>
          </a:xfrm>
          <a:prstGeom prst="wedgeRectCallout">
            <a:avLst>
              <a:gd name="adj1" fmla="val 49160"/>
              <a:gd name="adj2" fmla="val 146124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Fridge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dryer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for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summer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period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9" name="Rechteckige Legende 48"/>
          <p:cNvSpPr/>
          <p:nvPr/>
        </p:nvSpPr>
        <p:spPr bwMode="auto">
          <a:xfrm>
            <a:off x="3959932" y="3609020"/>
            <a:ext cx="2509129" cy="587136"/>
          </a:xfrm>
          <a:prstGeom prst="wedgeRectCallout">
            <a:avLst>
              <a:gd name="adj1" fmla="val 6791"/>
              <a:gd name="adj2" fmla="val 97455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Classic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dryer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for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summer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+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winter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period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9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0" grpId="0" animBg="1"/>
      <p:bldP spid="41" grpId="0"/>
      <p:bldP spid="42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37300"/>
            <a:ext cx="2133600" cy="47625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D06656-11B8-47A0-8961-C1E336D89677}" type="slidenum">
              <a:rPr lang="de-DE" sz="1400" smtClean="0"/>
              <a:pPr/>
              <a:t>43</a:t>
            </a:fld>
            <a:endParaRPr lang="de-DE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5888"/>
            <a:ext cx="6629400" cy="633412"/>
          </a:xfrm>
        </p:spPr>
        <p:txBody>
          <a:bodyPr/>
          <a:lstStyle/>
          <a:p>
            <a:r>
              <a:rPr lang="en-US" sz="3200" smtClean="0"/>
              <a:t>Content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95400"/>
            <a:ext cx="6336679" cy="4321175"/>
          </a:xfrm>
          <a:extLst>
            <a:ext uri="{909E8E84-426E-40DD-AFC4-6F175D3DCCD1}">
              <a14:hiddenFill xmlns:a14="http://schemas.microsoft.com/office/drawing/2010/main">
                <a:solidFill>
                  <a:srgbClr val="0081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Central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de-DE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Air Quality – air for general purpose</a:t>
            </a:r>
          </a:p>
          <a:p>
            <a:pPr>
              <a:defRPr/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Air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high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quality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purpose</a:t>
            </a:r>
            <a:endParaRPr lang="de-DE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Air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Critical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Filter </a:t>
            </a:r>
            <a:r>
              <a:rPr lang="de-DE" sz="2800" dirty="0" err="1" smtClean="0">
                <a:solidFill>
                  <a:schemeClr val="tx1"/>
                </a:solidFill>
              </a:rPr>
              <a:t>performance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overview</a:t>
            </a:r>
            <a:endParaRPr lang="de-DE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52636"/>
            <a:ext cx="6838528" cy="685800"/>
          </a:xfrm>
        </p:spPr>
        <p:txBody>
          <a:bodyPr/>
          <a:lstStyle/>
          <a:p>
            <a:r>
              <a:rPr lang="de-DE" sz="3200" dirty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80070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Filter </a:t>
            </a:r>
            <a:r>
              <a:rPr lang="de-DE" sz="2000" dirty="0" err="1" smtClean="0"/>
              <a:t>performance</a:t>
            </a:r>
            <a:r>
              <a:rPr lang="de-DE" sz="2000" dirty="0" smtClean="0"/>
              <a:t> </a:t>
            </a:r>
            <a:r>
              <a:rPr lang="de-DE" sz="2000" dirty="0" err="1" smtClean="0"/>
              <a:t>overview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337143"/>
              </p:ext>
            </p:extLst>
          </p:nvPr>
        </p:nvGraphicFramePr>
        <p:xfrm>
          <a:off x="1524000" y="1397000"/>
          <a:ext cx="7224463" cy="494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780"/>
                <a:gridCol w="1296144"/>
                <a:gridCol w="2340260"/>
                <a:gridCol w="2520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Filter Grade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Oil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Aerosol Efficiency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(ISO12500-1)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Achievable</a:t>
                      </a:r>
                      <a:r>
                        <a:rPr lang="de-DE" dirty="0" smtClean="0"/>
                        <a:t> Quality Class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particles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Achievable</a:t>
                      </a:r>
                      <a:r>
                        <a:rPr lang="de-DE" dirty="0" smtClean="0"/>
                        <a:t> Quality Class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total </a:t>
                      </a:r>
                      <a:r>
                        <a:rPr lang="de-DE" dirty="0" err="1" smtClean="0"/>
                        <a:t>oil</a:t>
                      </a:r>
                      <a:endParaRPr lang="de-DE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4 - 5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 / PE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90%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7 (25µm)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4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 / SB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Class 7 (25µm)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V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96%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4 - 5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3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FF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99%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2 - 3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 / MF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99,7%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2</a:t>
                      </a:r>
                    </a:p>
                    <a:p>
                      <a:pPr algn="ctr"/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Pre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filtration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required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2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 / SMF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99,8%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Pre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filtration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required</a:t>
                      </a:r>
                      <a:r>
                        <a:rPr lang="de-DE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2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 / AK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Pre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filtration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required</a:t>
                      </a:r>
                      <a:r>
                        <a:rPr lang="de-DE" sz="1600" dirty="0" smtClean="0"/>
                        <a:t>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99,8%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</a:t>
                      </a:r>
                      <a:r>
                        <a:rPr lang="de-DE" baseline="0" dirty="0" smtClean="0"/>
                        <a:t> 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Class 1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3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331913" y="2947988"/>
            <a:ext cx="6335712" cy="7588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spAutoFit/>
          </a:bodyPr>
          <a:lstStyle/>
          <a:p>
            <a:r>
              <a:rPr lang="en-GB" sz="4400"/>
              <a:t>Questions ?</a:t>
            </a:r>
            <a:endParaRPr lang="en-GB" sz="4400" b="0"/>
          </a:p>
        </p:txBody>
      </p:sp>
    </p:spTree>
    <p:extLst>
      <p:ext uri="{BB962C8B-B14F-4D97-AF65-F5344CB8AC3E}">
        <p14:creationId xmlns:p14="http://schemas.microsoft.com/office/powerpoint/2010/main" val="19729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322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Central </a:t>
            </a:r>
            <a:r>
              <a:rPr lang="de-DE" dirty="0" err="1" smtClean="0">
                <a:solidFill>
                  <a:schemeClr val="accent1"/>
                </a:solidFill>
              </a:rPr>
              <a:t>Application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285282" y="919150"/>
            <a:ext cx="2175150" cy="1321718"/>
            <a:chOff x="1385792" y="1520788"/>
            <a:chExt cx="5130424" cy="3060340"/>
          </a:xfrm>
        </p:grpSpPr>
        <p:sp>
          <p:nvSpPr>
            <p:cNvPr id="41" name="Flussdiagramm: Prozess 40"/>
            <p:cNvSpPr/>
            <p:nvPr/>
          </p:nvSpPr>
          <p:spPr bwMode="auto">
            <a:xfrm>
              <a:off x="1385792" y="1520788"/>
              <a:ext cx="4878396" cy="3060340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" name="Flussdiagramm: Prozess 7"/>
            <p:cNvSpPr/>
            <p:nvPr/>
          </p:nvSpPr>
          <p:spPr bwMode="auto">
            <a:xfrm>
              <a:off x="1547664" y="1653603"/>
              <a:ext cx="4536504" cy="2755906"/>
            </a:xfrm>
            <a:prstGeom prst="flowChart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4102" name="Picture 6" descr="U:\Präsentation\006_Grafik_Bilder_Videos\001_Grafik_Produkte\Grafik_Produkte\Compresso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637" y="3042121"/>
              <a:ext cx="963305" cy="84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U:\Präsentation\006_Grafik_Bilder_Videos\001_Grafik_Produkte\Grafik_Produkte\Fridge_dry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169" y="2951489"/>
              <a:ext cx="519668" cy="989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136" y="3169519"/>
              <a:ext cx="272984" cy="1059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Gerade Verbindung 8"/>
            <p:cNvCxnSpPr/>
            <p:nvPr/>
          </p:nvCxnSpPr>
          <p:spPr bwMode="auto">
            <a:xfrm>
              <a:off x="4738466" y="3328910"/>
              <a:ext cx="146911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3" name="Picture 8" descr="U:\Präsentation\006_Grafik_Bilder_Videos\001_Grafik_Produkte\Grafik_Produkte\DF\DF-0210-ZU_Fron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167" y="3136872"/>
              <a:ext cx="272984" cy="1059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:\Präsentation\006_Grafik_Bilder_Videos\001_Grafik_Produkte\Grafik_Produkte\Vessel\Air_Vessel_UFM-D30_Fron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971" y="2094183"/>
              <a:ext cx="720080" cy="1885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Gerade Verbindung 33"/>
            <p:cNvCxnSpPr/>
            <p:nvPr/>
          </p:nvCxnSpPr>
          <p:spPr bwMode="auto">
            <a:xfrm>
              <a:off x="2868424" y="3326904"/>
              <a:ext cx="360871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/>
          </p:nvCxnSpPr>
          <p:spPr bwMode="auto">
            <a:xfrm>
              <a:off x="3834047" y="3326904"/>
              <a:ext cx="360871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/>
          </p:nvCxnSpPr>
          <p:spPr bwMode="auto">
            <a:xfrm>
              <a:off x="5389225" y="3336274"/>
              <a:ext cx="146911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27" name="Picture 3" descr="U:\Präsentation\006_Grafik_Bilder_Videos\001_Grafik_Produkte\Grafik_Produkte\UFK-L_UFK-W\UFK-W_Gewinde_DF-C_Fron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1"/>
            <a:stretch/>
          </p:blipFill>
          <p:spPr bwMode="auto">
            <a:xfrm>
              <a:off x="4194087" y="3203517"/>
              <a:ext cx="295967" cy="849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Gerade Verbindung 28"/>
            <p:cNvCxnSpPr/>
            <p:nvPr/>
          </p:nvCxnSpPr>
          <p:spPr bwMode="auto">
            <a:xfrm>
              <a:off x="5793690" y="3328910"/>
              <a:ext cx="72252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Textfeld 41"/>
          <p:cNvSpPr txBox="1"/>
          <p:nvPr/>
        </p:nvSpPr>
        <p:spPr>
          <a:xfrm>
            <a:off x="1525373" y="1532982"/>
            <a:ext cx="4558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Basic </a:t>
            </a:r>
            <a:r>
              <a:rPr lang="de-DE" sz="2000" dirty="0" err="1" smtClean="0"/>
              <a:t>purification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depending</a:t>
            </a:r>
            <a:r>
              <a:rPr lang="de-DE" sz="2000" dirty="0" smtClean="0"/>
              <a:t> on </a:t>
            </a:r>
            <a:r>
              <a:rPr lang="de-DE" sz="2000" dirty="0" err="1" smtClean="0"/>
              <a:t>application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: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803790032"/>
              </p:ext>
            </p:extLst>
          </p:nvPr>
        </p:nvGraphicFramePr>
        <p:xfrm>
          <a:off x="1580123" y="2564904"/>
          <a:ext cx="6808301" cy="3852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209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BCAC89-3A12-4A34-8FF7-E02C351B7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4EA53-9570-4B4B-9246-784ECE735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8B197-7029-4350-8093-8F74BE9F0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74E418-5F8D-4708-9D04-48562CC77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B730A6-E5FB-4072-9B4B-0CB7DDB4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8FF362-3EE1-4486-A869-5876A8EBB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333B41-B366-4595-BFE7-D78969A49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093862-5AD5-4050-A9FC-5329C0659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0014FC-24AC-48A9-BD60-5164AF167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50D78D-D7E2-4084-AEBD-269A96018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2CEF5E-A078-4681-A52A-6502792A0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956D7E-F245-423C-B2FF-16DD245E4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59F8C5-A967-479D-93AE-68312FABC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8B8B9-F4AF-43A6-A0B2-59D4130D2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56B8B-5F02-411E-A10B-E217538A7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F06FB-0BA5-4969-875D-9359FE3DE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B821D5-7A80-4177-9121-5203EE96D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B5DEAE-1138-4AD9-8CDF-624BBD5BD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BA1ACD-D75E-4DF9-AE7B-E8D0B322C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A71533-048A-43DA-A5C3-688939E7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709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criteria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purification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192324334"/>
              </p:ext>
            </p:extLst>
          </p:nvPr>
        </p:nvGraphicFramePr>
        <p:xfrm>
          <a:off x="1619672" y="1844824"/>
          <a:ext cx="5472608" cy="428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07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EC27C6-9EBC-4DD7-867A-5A8D7858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1A5C49-D908-4846-9A4A-46FDA0760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E743DE-8E58-4420-8556-04F8485E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DB0D78-D971-4B86-B774-D7091E490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192E16-F945-4C6D-AFC5-6ACE1D0A4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2F37D2-9AE6-4CF6-9946-6287E4C52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F52E02-B880-4CCC-A86C-BDC2244D2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828D84-0D83-46EA-9CE1-865BDBEF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907292"/>
            <a:ext cx="709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„</a:t>
            </a:r>
            <a:r>
              <a:rPr lang="de-DE" dirty="0" err="1" smtClean="0"/>
              <a:t>oil-free</a:t>
            </a:r>
            <a:r>
              <a:rPr lang="de-DE" dirty="0" smtClean="0"/>
              <a:t>“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475656" y="1664804"/>
            <a:ext cx="7452122" cy="2430187"/>
            <a:chOff x="250825" y="1772816"/>
            <a:chExt cx="8713788" cy="2841625"/>
          </a:xfrm>
        </p:grpSpPr>
        <p:pic>
          <p:nvPicPr>
            <p:cNvPr id="6" name="Picture 3" descr="Kompressor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2" t="27824" r="10057" b="27824"/>
            <a:stretch>
              <a:fillRect/>
            </a:stretch>
          </p:blipFill>
          <p:spPr bwMode="auto">
            <a:xfrm>
              <a:off x="3611563" y="2472904"/>
              <a:ext cx="2016125" cy="15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403350" y="1772816"/>
              <a:ext cx="2160588" cy="1189038"/>
            </a:xfrm>
            <a:prstGeom prst="cloudCallout">
              <a:avLst>
                <a:gd name="adj1" fmla="val 46986"/>
                <a:gd name="adj2" fmla="val 55875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de-DE" sz="1400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914650" y="1990304"/>
              <a:ext cx="576263" cy="358775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6862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1100">
                  <a:solidFill>
                    <a:srgbClr val="FF3300"/>
                  </a:solidFill>
                </a:rPr>
                <a:t>SO</a:t>
              </a:r>
              <a:r>
                <a:rPr lang="de-DE" sz="1100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598613" y="2310979"/>
              <a:ext cx="576262" cy="358775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862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1100">
                  <a:solidFill>
                    <a:srgbClr val="FF3300"/>
                  </a:solidFill>
                </a:rPr>
                <a:t>NH</a:t>
              </a:r>
              <a:r>
                <a:rPr lang="de-DE" sz="1100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195513" y="2134766"/>
              <a:ext cx="576262" cy="35877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1100">
                  <a:solidFill>
                    <a:schemeClr val="bg1"/>
                  </a:solidFill>
                </a:rPr>
                <a:t>CO</a:t>
              </a:r>
              <a:endParaRPr lang="de-DE" sz="1100" baseline="-25000">
                <a:solidFill>
                  <a:schemeClr val="bg1"/>
                </a:solidFill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627313" y="2279229"/>
              <a:ext cx="576262" cy="35877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7843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1100">
                  <a:solidFill>
                    <a:srgbClr val="336699"/>
                  </a:solidFill>
                </a:rPr>
                <a:t>CO</a:t>
              </a:r>
              <a:r>
                <a:rPr lang="de-DE" sz="1100" baseline="-25000">
                  <a:solidFill>
                    <a:srgbClr val="336699"/>
                  </a:solidFill>
                </a:rPr>
                <a:t>2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087563" y="2458616"/>
              <a:ext cx="576262" cy="358775"/>
            </a:xfrm>
            <a:prstGeom prst="ellipse">
              <a:avLst/>
            </a:prstGeom>
            <a:gradFill rotWithShape="1">
              <a:gsLst>
                <a:gs pos="0">
                  <a:srgbClr val="0081C6"/>
                </a:gs>
                <a:gs pos="100000">
                  <a:srgbClr val="0081C6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1100">
                  <a:solidFill>
                    <a:schemeClr val="bg1"/>
                  </a:solidFill>
                </a:rPr>
                <a:t>O</a:t>
              </a:r>
              <a:r>
                <a:rPr lang="de-DE" sz="110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373313" y="1858541"/>
              <a:ext cx="576262" cy="358775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7647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1100"/>
                <a:t>VOC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739900" y="1931566"/>
              <a:ext cx="576263" cy="35877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7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1100"/>
                <a:t>NO</a:t>
              </a:r>
              <a:r>
                <a:rPr lang="de-DE" sz="1100" baseline="-25000"/>
                <a:t>X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1833563" y="3641304"/>
              <a:ext cx="1763712" cy="973137"/>
            </a:xfrm>
            <a:prstGeom prst="cloudCallout">
              <a:avLst>
                <a:gd name="adj1" fmla="val 46218"/>
                <a:gd name="adj2" fmla="val -90458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de-DE" sz="1400"/>
            </a:p>
          </p:txBody>
        </p: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446338" y="4252491"/>
              <a:ext cx="179387" cy="250825"/>
              <a:chOff x="930" y="2614"/>
              <a:chExt cx="113" cy="158"/>
            </a:xfrm>
          </p:grpSpPr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022600" y="3749254"/>
              <a:ext cx="179388" cy="250825"/>
              <a:chOff x="930" y="2614"/>
              <a:chExt cx="113" cy="158"/>
            </a:xfrm>
          </p:grpSpPr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338389" y="3928641"/>
              <a:ext cx="647700" cy="359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1400" b="1">
                  <a:solidFill>
                    <a:srgbClr val="336699"/>
                  </a:solidFill>
                </a:rPr>
                <a:t>H</a:t>
              </a:r>
              <a:r>
                <a:rPr lang="de-DE" sz="1400" b="1" baseline="-25000">
                  <a:solidFill>
                    <a:srgbClr val="336699"/>
                  </a:solidFill>
                </a:rPr>
                <a:t>2</a:t>
              </a:r>
              <a:r>
                <a:rPr lang="de-DE" sz="1400" b="1">
                  <a:solidFill>
                    <a:srgbClr val="336699"/>
                  </a:solidFill>
                </a:rPr>
                <a:t>O</a:t>
              </a:r>
            </a:p>
          </p:txBody>
        </p: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2482850" y="3712741"/>
              <a:ext cx="179388" cy="250825"/>
              <a:chOff x="930" y="2614"/>
              <a:chExt cx="113" cy="158"/>
            </a:xfrm>
          </p:grpSpPr>
          <p:sp>
            <p:nvSpPr>
              <p:cNvPr id="26" name="Oval 23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28" name="Oval 25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2951163" y="4144541"/>
              <a:ext cx="179387" cy="250825"/>
              <a:chOff x="930" y="2614"/>
              <a:chExt cx="113" cy="158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grpSp>
          <p:nvGrpSpPr>
            <p:cNvPr id="34" name="Group 30"/>
            <p:cNvGrpSpPr>
              <a:grpSpLocks/>
            </p:cNvGrpSpPr>
            <p:nvPr/>
          </p:nvGrpSpPr>
          <p:grpSpPr bwMode="auto">
            <a:xfrm>
              <a:off x="2159000" y="3874666"/>
              <a:ext cx="179388" cy="250825"/>
              <a:chOff x="930" y="2614"/>
              <a:chExt cx="113" cy="158"/>
            </a:xfrm>
          </p:grpSpPr>
          <p:sp>
            <p:nvSpPr>
              <p:cNvPr id="35" name="Oval 31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36" name="Oval 32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2087563" y="4179466"/>
              <a:ext cx="179387" cy="250825"/>
              <a:chOff x="930" y="2614"/>
              <a:chExt cx="113" cy="158"/>
            </a:xfrm>
          </p:grpSpPr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40" name="Oval 36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sp>
          <p:nvSpPr>
            <p:cNvPr id="42" name="AutoShape 38" descr="Kleines Konfetti"/>
            <p:cNvSpPr>
              <a:spLocks noChangeArrowheads="1"/>
            </p:cNvSpPr>
            <p:nvPr/>
          </p:nvSpPr>
          <p:spPr bwMode="auto">
            <a:xfrm>
              <a:off x="250825" y="3569866"/>
              <a:ext cx="1728788" cy="612775"/>
            </a:xfrm>
            <a:prstGeom prst="cloudCallout">
              <a:avLst>
                <a:gd name="adj1" fmla="val 125296"/>
                <a:gd name="adj2" fmla="val -92745"/>
              </a:avLst>
            </a:prstGeom>
            <a:pattFill prst="smConfetti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de-DE" sz="1400" b="1"/>
                <a:t>Particles</a:t>
              </a:r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1077913" y="3930229"/>
              <a:ext cx="71437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1258888" y="3641304"/>
              <a:ext cx="71437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 flipH="1">
              <a:off x="896938" y="3965154"/>
              <a:ext cx="144462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 flipH="1">
              <a:off x="1249363" y="3954041"/>
              <a:ext cx="144462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1112838" y="4036591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1509713" y="3641304"/>
              <a:ext cx="71437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1725613" y="3712741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 flipH="1">
              <a:off x="430213" y="3749254"/>
              <a:ext cx="144462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609600" y="3965154"/>
              <a:ext cx="71438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752475" y="4035004"/>
              <a:ext cx="71438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1619250" y="3965154"/>
              <a:ext cx="71438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1006475" y="3641304"/>
              <a:ext cx="71438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 flipH="1">
              <a:off x="1762125" y="3785766"/>
              <a:ext cx="144463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6" name="AutoShape 52" descr="Kleines Konfetti"/>
            <p:cNvSpPr>
              <a:spLocks noChangeArrowheads="1"/>
            </p:cNvSpPr>
            <p:nvPr/>
          </p:nvSpPr>
          <p:spPr bwMode="auto">
            <a:xfrm>
              <a:off x="5724525" y="3069804"/>
              <a:ext cx="3240088" cy="395287"/>
            </a:xfrm>
            <a:prstGeom prst="homePlate">
              <a:avLst>
                <a:gd name="adj" fmla="val 204920"/>
              </a:avLst>
            </a:prstGeom>
            <a:pattFill prst="smConfetti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de-DE" sz="800" b="1" i="1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6443663" y="3106316"/>
              <a:ext cx="196850" cy="122238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6862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>
                  <a:solidFill>
                    <a:srgbClr val="FF3300"/>
                  </a:solidFill>
                </a:rPr>
                <a:t>SO</a:t>
              </a:r>
              <a:r>
                <a:rPr lang="de-DE" sz="200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5832475" y="3249191"/>
              <a:ext cx="196850" cy="122238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862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>
                  <a:solidFill>
                    <a:srgbClr val="FF3300"/>
                  </a:solidFill>
                </a:rPr>
                <a:t>NH</a:t>
              </a:r>
              <a:r>
                <a:rPr lang="de-DE" sz="200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8316913" y="3177754"/>
              <a:ext cx="196850" cy="12065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>
                  <a:solidFill>
                    <a:schemeClr val="bg1"/>
                  </a:solidFill>
                </a:rPr>
                <a:t>CO</a:t>
              </a:r>
              <a:endParaRPr lang="de-DE" sz="200" baseline="-25000">
                <a:solidFill>
                  <a:schemeClr val="bg1"/>
                </a:solidFill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6307138" y="3253954"/>
              <a:ext cx="196850" cy="12223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7843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>
                  <a:solidFill>
                    <a:srgbClr val="336699"/>
                  </a:solidFill>
                </a:rPr>
                <a:t>CO</a:t>
              </a:r>
              <a:r>
                <a:rPr lang="de-DE" sz="200" baseline="-25000">
                  <a:solidFill>
                    <a:srgbClr val="336699"/>
                  </a:solidFill>
                </a:rPr>
                <a:t>2</a:t>
              </a:r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7848600" y="3106316"/>
              <a:ext cx="195263" cy="122238"/>
            </a:xfrm>
            <a:prstGeom prst="ellipse">
              <a:avLst/>
            </a:prstGeom>
            <a:gradFill rotWithShape="1">
              <a:gsLst>
                <a:gs pos="0">
                  <a:srgbClr val="0081C6"/>
                </a:gs>
                <a:gs pos="100000">
                  <a:srgbClr val="0081C6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>
                  <a:solidFill>
                    <a:schemeClr val="bg1"/>
                  </a:solidFill>
                </a:rPr>
                <a:t>O</a:t>
              </a:r>
              <a:r>
                <a:rPr lang="de-DE" sz="20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6148388" y="3069804"/>
              <a:ext cx="195262" cy="122237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7647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/>
                <a:t>VOC</a:t>
              </a:r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6083300" y="3214266"/>
              <a:ext cx="196850" cy="122238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7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/>
                <a:t>NO</a:t>
              </a:r>
              <a:r>
                <a:rPr lang="de-DE" sz="200" baseline="-25000"/>
                <a:t>X</a:t>
              </a:r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 flipH="1">
              <a:off x="5795963" y="3322216"/>
              <a:ext cx="144462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8712200" y="321426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7740650" y="3285704"/>
              <a:ext cx="71438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6011863" y="3214266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7127875" y="3069804"/>
              <a:ext cx="71438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8135938" y="3106316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7667625" y="310631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 flipH="1">
              <a:off x="6551613" y="3214266"/>
              <a:ext cx="144462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 flipH="1">
              <a:off x="7991475" y="3214266"/>
              <a:ext cx="144463" cy="1444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grpSp>
          <p:nvGrpSpPr>
            <p:cNvPr id="73" name="Group 69"/>
            <p:cNvGrpSpPr>
              <a:grpSpLocks/>
            </p:cNvGrpSpPr>
            <p:nvPr/>
          </p:nvGrpSpPr>
          <p:grpSpPr bwMode="auto">
            <a:xfrm>
              <a:off x="7740650" y="3106316"/>
              <a:ext cx="179388" cy="250825"/>
              <a:chOff x="930" y="2614"/>
              <a:chExt cx="113" cy="158"/>
            </a:xfrm>
          </p:grpSpPr>
          <p:sp>
            <p:nvSpPr>
              <p:cNvPr id="74" name="Oval 70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75" name="Oval 71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76" name="Oval 72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grpSp>
          <p:nvGrpSpPr>
            <p:cNvPr id="77" name="Group 73"/>
            <p:cNvGrpSpPr>
              <a:grpSpLocks/>
            </p:cNvGrpSpPr>
            <p:nvPr/>
          </p:nvGrpSpPr>
          <p:grpSpPr bwMode="auto">
            <a:xfrm>
              <a:off x="6192838" y="3177754"/>
              <a:ext cx="179387" cy="250825"/>
              <a:chOff x="930" y="2614"/>
              <a:chExt cx="113" cy="158"/>
            </a:xfrm>
          </p:grpSpPr>
          <p:sp>
            <p:nvSpPr>
              <p:cNvPr id="78" name="Oval 74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79" name="Oval 75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80" name="Oval 76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grpSp>
          <p:nvGrpSpPr>
            <p:cNvPr id="81" name="Group 77"/>
            <p:cNvGrpSpPr>
              <a:grpSpLocks/>
            </p:cNvGrpSpPr>
            <p:nvPr/>
          </p:nvGrpSpPr>
          <p:grpSpPr bwMode="auto">
            <a:xfrm>
              <a:off x="8172450" y="3141241"/>
              <a:ext cx="179388" cy="250825"/>
              <a:chOff x="930" y="2614"/>
              <a:chExt cx="113" cy="158"/>
            </a:xfrm>
          </p:grpSpPr>
          <p:sp>
            <p:nvSpPr>
              <p:cNvPr id="82" name="Oval 78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83" name="Oval 79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84" name="Oval 80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grpSp>
          <p:nvGrpSpPr>
            <p:cNvPr id="85" name="Group 81"/>
            <p:cNvGrpSpPr>
              <a:grpSpLocks/>
            </p:cNvGrpSpPr>
            <p:nvPr/>
          </p:nvGrpSpPr>
          <p:grpSpPr bwMode="auto">
            <a:xfrm>
              <a:off x="5867400" y="3069804"/>
              <a:ext cx="179388" cy="250825"/>
              <a:chOff x="930" y="2614"/>
              <a:chExt cx="113" cy="158"/>
            </a:xfrm>
          </p:grpSpPr>
          <p:sp>
            <p:nvSpPr>
              <p:cNvPr id="86" name="Oval 82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87" name="Oval 83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88" name="Oval 84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7416800" y="3069804"/>
              <a:ext cx="196850" cy="12223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7843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>
                  <a:solidFill>
                    <a:srgbClr val="336699"/>
                  </a:solidFill>
                </a:rPr>
                <a:t>CO</a:t>
              </a:r>
              <a:r>
                <a:rPr lang="de-DE" sz="200" baseline="-25000">
                  <a:solidFill>
                    <a:srgbClr val="336699"/>
                  </a:solidFill>
                </a:rPr>
                <a:t>2</a:t>
              </a:r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6875463" y="3342854"/>
              <a:ext cx="196850" cy="122237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862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>
                  <a:solidFill>
                    <a:srgbClr val="FF3300"/>
                  </a:solidFill>
                </a:rPr>
                <a:t>NH</a:t>
              </a:r>
              <a:r>
                <a:rPr lang="de-DE" sz="200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7129463" y="3357141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7632700" y="3357141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grpSp>
          <p:nvGrpSpPr>
            <p:cNvPr id="93" name="Group 89"/>
            <p:cNvGrpSpPr>
              <a:grpSpLocks/>
            </p:cNvGrpSpPr>
            <p:nvPr/>
          </p:nvGrpSpPr>
          <p:grpSpPr bwMode="auto">
            <a:xfrm>
              <a:off x="6443663" y="3214266"/>
              <a:ext cx="179387" cy="250825"/>
              <a:chOff x="930" y="2614"/>
              <a:chExt cx="113" cy="158"/>
            </a:xfrm>
          </p:grpSpPr>
          <p:sp>
            <p:nvSpPr>
              <p:cNvPr id="94" name="Oval 90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95" name="Oval 91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96" name="Oval 92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6732588" y="3106316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6948488" y="3092029"/>
              <a:ext cx="196850" cy="122237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7254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/>
                <a:t>NO</a:t>
              </a:r>
              <a:r>
                <a:rPr lang="de-DE" sz="200" baseline="-25000"/>
                <a:t>X</a:t>
              </a:r>
            </a:p>
          </p:txBody>
        </p:sp>
        <p:grpSp>
          <p:nvGrpSpPr>
            <p:cNvPr id="99" name="Group 95"/>
            <p:cNvGrpSpPr>
              <a:grpSpLocks/>
            </p:cNvGrpSpPr>
            <p:nvPr/>
          </p:nvGrpSpPr>
          <p:grpSpPr bwMode="auto">
            <a:xfrm>
              <a:off x="6732588" y="3106316"/>
              <a:ext cx="179387" cy="250825"/>
              <a:chOff x="930" y="2614"/>
              <a:chExt cx="113" cy="158"/>
            </a:xfrm>
          </p:grpSpPr>
          <p:sp>
            <p:nvSpPr>
              <p:cNvPr id="100" name="Oval 96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101" name="Oval 97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102" name="Oval 98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grpSp>
          <p:nvGrpSpPr>
            <p:cNvPr id="103" name="Group 99"/>
            <p:cNvGrpSpPr>
              <a:grpSpLocks/>
            </p:cNvGrpSpPr>
            <p:nvPr/>
          </p:nvGrpSpPr>
          <p:grpSpPr bwMode="auto">
            <a:xfrm>
              <a:off x="6983413" y="3141241"/>
              <a:ext cx="179387" cy="250825"/>
              <a:chOff x="930" y="2614"/>
              <a:chExt cx="113" cy="158"/>
            </a:xfrm>
          </p:grpSpPr>
          <p:sp>
            <p:nvSpPr>
              <p:cNvPr id="104" name="Oval 100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105" name="Oval 101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106" name="Oval 102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grpSp>
          <p:nvGrpSpPr>
            <p:cNvPr id="107" name="Group 103"/>
            <p:cNvGrpSpPr>
              <a:grpSpLocks/>
            </p:cNvGrpSpPr>
            <p:nvPr/>
          </p:nvGrpSpPr>
          <p:grpSpPr bwMode="auto">
            <a:xfrm>
              <a:off x="7308850" y="3069804"/>
              <a:ext cx="179388" cy="250825"/>
              <a:chOff x="930" y="2614"/>
              <a:chExt cx="113" cy="158"/>
            </a:xfrm>
          </p:grpSpPr>
          <p:sp>
            <p:nvSpPr>
              <p:cNvPr id="108" name="Oval 104"/>
              <p:cNvSpPr>
                <a:spLocks noChangeArrowheads="1"/>
              </p:cNvSpPr>
              <p:nvPr/>
            </p:nvSpPr>
            <p:spPr bwMode="auto">
              <a:xfrm>
                <a:off x="930" y="2659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6078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109" name="Oval 105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  <p:sp>
            <p:nvSpPr>
              <p:cNvPr id="110" name="Oval 106"/>
              <p:cNvSpPr>
                <a:spLocks noChangeArrowheads="1"/>
              </p:cNvSpPr>
              <p:nvPr/>
            </p:nvSpPr>
            <p:spPr bwMode="auto">
              <a:xfrm>
                <a:off x="998" y="2727"/>
                <a:ext cx="45" cy="4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7058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800"/>
              </a:p>
            </p:txBody>
          </p:sp>
        </p:grp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7272338" y="3214266"/>
              <a:ext cx="71437" cy="714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7164388" y="3177754"/>
              <a:ext cx="71437" cy="714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113" name="Oval 109"/>
            <p:cNvSpPr>
              <a:spLocks noChangeArrowheads="1"/>
            </p:cNvSpPr>
            <p:nvPr/>
          </p:nvSpPr>
          <p:spPr bwMode="auto">
            <a:xfrm>
              <a:off x="7185025" y="3307929"/>
              <a:ext cx="195263" cy="122237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7647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/>
                <a:t>VOC</a:t>
              </a:r>
            </a:p>
          </p:txBody>
        </p:sp>
        <p:sp>
          <p:nvSpPr>
            <p:cNvPr id="114" name="Oval 110"/>
            <p:cNvSpPr>
              <a:spLocks noChangeArrowheads="1"/>
            </p:cNvSpPr>
            <p:nvPr/>
          </p:nvSpPr>
          <p:spPr bwMode="auto">
            <a:xfrm>
              <a:off x="7508875" y="3214266"/>
              <a:ext cx="195263" cy="122238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76471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200"/>
                <a:t>VOC</a:t>
              </a:r>
            </a:p>
          </p:txBody>
        </p:sp>
        <p:sp>
          <p:nvSpPr>
            <p:cNvPr id="115" name="Text Box 111"/>
            <p:cNvSpPr txBox="1">
              <a:spLocks noChangeArrowheads="1"/>
            </p:cNvSpPr>
            <p:nvPr/>
          </p:nvSpPr>
          <p:spPr bwMode="auto">
            <a:xfrm>
              <a:off x="5975350" y="2685629"/>
              <a:ext cx="2376488" cy="395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de-DE" sz="1600">
                  <a:solidFill>
                    <a:srgbClr val="336699"/>
                  </a:solidFill>
                </a:rPr>
                <a:t>Compressed Air</a:t>
              </a:r>
            </a:p>
          </p:txBody>
        </p:sp>
        <p:sp>
          <p:nvSpPr>
            <p:cNvPr id="116" name="Text Box 112"/>
            <p:cNvSpPr txBox="1">
              <a:spLocks noChangeArrowheads="1"/>
            </p:cNvSpPr>
            <p:nvPr/>
          </p:nvSpPr>
          <p:spPr bwMode="auto">
            <a:xfrm>
              <a:off x="3851275" y="2107779"/>
              <a:ext cx="1584325" cy="395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DE" sz="1600">
                  <a:solidFill>
                    <a:srgbClr val="336699"/>
                  </a:solidFill>
                </a:rPr>
                <a:t>Compressor</a:t>
              </a:r>
            </a:p>
          </p:txBody>
        </p:sp>
        <p:sp>
          <p:nvSpPr>
            <p:cNvPr id="117" name="AutoShape 116"/>
            <p:cNvSpPr>
              <a:spLocks noChangeArrowheads="1"/>
            </p:cNvSpPr>
            <p:nvPr/>
          </p:nvSpPr>
          <p:spPr bwMode="auto">
            <a:xfrm>
              <a:off x="250825" y="3006304"/>
              <a:ext cx="3240088" cy="395287"/>
            </a:xfrm>
            <a:prstGeom prst="homePlate">
              <a:avLst>
                <a:gd name="adj" fmla="val 204920"/>
              </a:avLst>
            </a:prstGeom>
            <a:noFill/>
            <a:ln w="19050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de-DE" sz="800" b="1" i="1"/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434975" y="2993603"/>
              <a:ext cx="1895239" cy="395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600">
                  <a:solidFill>
                    <a:srgbClr val="336699"/>
                  </a:solidFill>
                </a:rPr>
                <a:t>Atmospheric Air</a:t>
              </a:r>
            </a:p>
          </p:txBody>
        </p:sp>
      </p:grpSp>
      <p:sp>
        <p:nvSpPr>
          <p:cNvPr id="119" name="Textfeld 118"/>
          <p:cNvSpPr txBox="1"/>
          <p:nvPr/>
        </p:nvSpPr>
        <p:spPr>
          <a:xfrm>
            <a:off x="1512491" y="4343616"/>
            <a:ext cx="70297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Even „</a:t>
            </a:r>
            <a:r>
              <a:rPr lang="de-DE" dirty="0" err="1" smtClean="0"/>
              <a:t>oli-free</a:t>
            </a:r>
            <a:r>
              <a:rPr lang="de-DE" dirty="0" smtClean="0"/>
              <a:t>“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purification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/>
              <a:t>Water</a:t>
            </a:r>
            <a:r>
              <a:rPr lang="de-DE" sz="2000" dirty="0" smtClean="0"/>
              <a:t> </a:t>
            </a:r>
            <a:r>
              <a:rPr lang="de-DE" sz="2000" dirty="0" err="1" smtClean="0"/>
              <a:t>separators</a:t>
            </a:r>
            <a:r>
              <a:rPr lang="de-DE" sz="2000" dirty="0" smtClean="0"/>
              <a:t> + </a:t>
            </a:r>
            <a:r>
              <a:rPr lang="de-DE" sz="2000" dirty="0" err="1" smtClean="0"/>
              <a:t>filters</a:t>
            </a:r>
            <a:r>
              <a:rPr lang="de-DE" sz="2000" dirty="0" smtClean="0"/>
              <a:t> (</a:t>
            </a:r>
            <a:r>
              <a:rPr lang="de-DE" sz="2000" dirty="0" err="1" smtClean="0"/>
              <a:t>downstream</a:t>
            </a:r>
            <a:r>
              <a:rPr lang="de-DE" sz="2000" dirty="0" smtClean="0"/>
              <a:t> </a:t>
            </a:r>
            <a:r>
              <a:rPr lang="de-DE" sz="2000" dirty="0" err="1" smtClean="0"/>
              <a:t>coolers</a:t>
            </a:r>
            <a:r>
              <a:rPr lang="de-DE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/>
              <a:t>Dryers</a:t>
            </a:r>
            <a:r>
              <a:rPr lang="de-DE" sz="2000" dirty="0" smtClean="0"/>
              <a:t> (</a:t>
            </a:r>
            <a:r>
              <a:rPr lang="de-DE" sz="2000" dirty="0" err="1" smtClean="0"/>
              <a:t>removal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water</a:t>
            </a:r>
            <a:r>
              <a:rPr lang="de-DE" sz="2000" dirty="0" smtClean="0"/>
              <a:t> </a:t>
            </a:r>
            <a:r>
              <a:rPr lang="de-DE" sz="2000" dirty="0" err="1" smtClean="0"/>
              <a:t>vapor</a:t>
            </a:r>
            <a:r>
              <a:rPr lang="de-DE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/>
              <a:t>Activated</a:t>
            </a:r>
            <a:r>
              <a:rPr lang="de-DE" sz="2000" dirty="0" smtClean="0"/>
              <a:t> </a:t>
            </a:r>
            <a:r>
              <a:rPr lang="de-DE" sz="2000" dirty="0" err="1" smtClean="0"/>
              <a:t>carbon</a:t>
            </a:r>
            <a:r>
              <a:rPr lang="de-DE" sz="2000" dirty="0" smtClean="0"/>
              <a:t> </a:t>
            </a:r>
            <a:r>
              <a:rPr lang="de-DE" sz="2000" dirty="0" err="1" smtClean="0"/>
              <a:t>adsorbers</a:t>
            </a:r>
            <a:r>
              <a:rPr lang="de-DE" sz="2000" dirty="0" smtClean="0"/>
              <a:t> / </a:t>
            </a:r>
            <a:r>
              <a:rPr lang="de-DE" sz="2000" dirty="0" err="1" smtClean="0"/>
              <a:t>filters</a:t>
            </a:r>
            <a:r>
              <a:rPr lang="de-DE" sz="2000" dirty="0" smtClean="0"/>
              <a:t> (</a:t>
            </a:r>
            <a:r>
              <a:rPr lang="de-DE" sz="2000" dirty="0" err="1" smtClean="0"/>
              <a:t>removal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contaminants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ambient</a:t>
            </a:r>
            <a:r>
              <a:rPr lang="de-DE" sz="2000" dirty="0" smtClean="0"/>
              <a:t> </a:t>
            </a:r>
            <a:r>
              <a:rPr lang="de-DE" sz="2000" dirty="0" err="1" smtClean="0"/>
              <a:t>air</a:t>
            </a:r>
            <a:r>
              <a:rPr lang="de-DE" sz="2000" dirty="0" smtClean="0"/>
              <a:t>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987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37300"/>
            <a:ext cx="2133600" cy="47625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D06656-11B8-47A0-8961-C1E336D89677}" type="slidenum">
              <a:rPr lang="de-DE" sz="1400" smtClean="0"/>
              <a:pPr/>
              <a:t>8</a:t>
            </a:fld>
            <a:endParaRPr lang="de-DE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5888"/>
            <a:ext cx="6629400" cy="633412"/>
          </a:xfrm>
        </p:spPr>
        <p:txBody>
          <a:bodyPr/>
          <a:lstStyle/>
          <a:p>
            <a:r>
              <a:rPr lang="en-US" sz="3200" smtClean="0"/>
              <a:t>Content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295400"/>
            <a:ext cx="6336679" cy="4321175"/>
          </a:xfrm>
          <a:extLst>
            <a:ext uri="{909E8E84-426E-40DD-AFC4-6F175D3DCCD1}">
              <a14:hiddenFill xmlns:a14="http://schemas.microsoft.com/office/drawing/2010/main">
                <a:solidFill>
                  <a:srgbClr val="0081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Central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de-DE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Air Quality – air for general purpose</a:t>
            </a:r>
          </a:p>
          <a:p>
            <a:pPr>
              <a:defRPr/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Air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high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quality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purpose</a:t>
            </a:r>
            <a:endParaRPr lang="de-DE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Air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</a:rPr>
              <a:t> Critical 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</a:rPr>
              <a:t>Applications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Filter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  <a:endParaRPr lang="de-DE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491" y="152636"/>
            <a:ext cx="6945709" cy="685800"/>
          </a:xfrm>
        </p:spPr>
        <p:txBody>
          <a:bodyPr/>
          <a:lstStyle/>
          <a:p>
            <a:r>
              <a:rPr lang="de-DE" sz="3200" dirty="0" smtClean="0"/>
              <a:t>Industrial </a:t>
            </a:r>
            <a:r>
              <a:rPr lang="de-DE" sz="3200" dirty="0" err="1" smtClean="0"/>
              <a:t>Applications</a:t>
            </a:r>
            <a:endParaRPr lang="de-DE" sz="3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12491" y="728700"/>
            <a:ext cx="709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Air Quality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D74C5D-DA6F-46F8-8C6C-780684EFB76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75656" y="1160748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</a:t>
            </a:r>
            <a:r>
              <a:rPr lang="de-DE" sz="1400" dirty="0" smtClean="0"/>
              <a:t>ecommended Quality </a:t>
            </a:r>
            <a:r>
              <a:rPr lang="de-DE" sz="1400" dirty="0" err="1" smtClean="0"/>
              <a:t>Classes</a:t>
            </a:r>
            <a:r>
              <a:rPr lang="de-DE" sz="1400" dirty="0" smtClean="0"/>
              <a:t> </a:t>
            </a:r>
            <a:r>
              <a:rPr lang="de-DE" sz="1400" dirty="0" err="1" smtClean="0"/>
              <a:t>acc</a:t>
            </a:r>
            <a:r>
              <a:rPr lang="de-DE" sz="1400" dirty="0" smtClean="0"/>
              <a:t>. </a:t>
            </a:r>
            <a:r>
              <a:rPr lang="de-DE" sz="1400" dirty="0" err="1" smtClean="0"/>
              <a:t>to</a:t>
            </a:r>
            <a:r>
              <a:rPr lang="de-DE" sz="1400" dirty="0" smtClean="0"/>
              <a:t> VDMA 15390:2012 </a:t>
            </a:r>
            <a:r>
              <a:rPr lang="de-DE" sz="1400" dirty="0"/>
              <a:t>(</a:t>
            </a:r>
            <a:r>
              <a:rPr lang="de-DE" sz="1400" dirty="0" err="1"/>
              <a:t>Draft</a:t>
            </a:r>
            <a:r>
              <a:rPr lang="de-DE" sz="1400" dirty="0"/>
              <a:t>) </a:t>
            </a:r>
          </a:p>
          <a:p>
            <a:r>
              <a:rPr lang="de-DE" sz="1200" dirty="0" smtClean="0"/>
              <a:t>(German Engineering </a:t>
            </a:r>
            <a:r>
              <a:rPr lang="de-DE" sz="1200" dirty="0" err="1" smtClean="0"/>
              <a:t>Federation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67231"/>
              </p:ext>
            </p:extLst>
          </p:nvPr>
        </p:nvGraphicFramePr>
        <p:xfrm>
          <a:off x="1475656" y="2132856"/>
          <a:ext cx="7080450" cy="436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1188132"/>
                <a:gridCol w="1008112"/>
                <a:gridCol w="1044116"/>
                <a:gridCol w="923766"/>
              </a:tblGrid>
              <a:tr h="9361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Application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Solid </a:t>
                      </a:r>
                      <a:r>
                        <a:rPr lang="de-DE" dirty="0" err="1" smtClean="0"/>
                        <a:t>particles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Water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vapor</a:t>
                      </a:r>
                      <a:r>
                        <a:rPr lang="de-DE" dirty="0" smtClean="0"/>
                        <a:t>)</a:t>
                      </a:r>
                    </a:p>
                    <a:p>
                      <a:pPr algn="ctr"/>
                      <a:r>
                        <a:rPr lang="de-DE" sz="1400" dirty="0" err="1" smtClean="0"/>
                        <a:t>T</a:t>
                      </a:r>
                      <a:r>
                        <a:rPr lang="de-DE" sz="1400" baseline="-25000" dirty="0" err="1" smtClean="0"/>
                        <a:t>amb</a:t>
                      </a:r>
                      <a:r>
                        <a:rPr lang="de-DE" sz="1400" dirty="0" smtClean="0"/>
                        <a:t> &gt;3</a:t>
                      </a:r>
                      <a:r>
                        <a:rPr lang="de-DE" sz="1400" dirty="0" smtClean="0">
                          <a:latin typeface="Arial"/>
                          <a:cs typeface="Arial"/>
                        </a:rPr>
                        <a:t>ºC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Water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vapor</a:t>
                      </a:r>
                      <a:r>
                        <a:rPr lang="de-DE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T</a:t>
                      </a:r>
                      <a:r>
                        <a:rPr lang="de-DE" sz="1400" baseline="-25000" dirty="0" err="1" smtClean="0"/>
                        <a:t>amb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smtClean="0">
                          <a:latin typeface="Arial"/>
                          <a:cs typeface="Arial"/>
                        </a:rPr>
                        <a:t>≤</a:t>
                      </a:r>
                      <a:r>
                        <a:rPr lang="de-DE" sz="1400" dirty="0" smtClean="0"/>
                        <a:t>3</a:t>
                      </a:r>
                      <a:r>
                        <a:rPr lang="de-DE" sz="1400" dirty="0" smtClean="0">
                          <a:latin typeface="+mn-lt"/>
                          <a:cs typeface="Arial"/>
                        </a:rPr>
                        <a:t>ºC</a:t>
                      </a:r>
                      <a:endParaRPr lang="de-DE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Total </a:t>
                      </a:r>
                      <a:r>
                        <a:rPr lang="de-DE" dirty="0" err="1" smtClean="0"/>
                        <a:t>oil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Control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oil</a:t>
                      </a:r>
                      <a:r>
                        <a:rPr lang="de-DE" sz="1600" dirty="0" smtClean="0"/>
                        <a:t>/gas </a:t>
                      </a:r>
                      <a:r>
                        <a:rPr lang="de-DE" sz="1600" dirty="0" err="1" smtClean="0"/>
                        <a:t>drilling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Mining </a:t>
                      </a:r>
                      <a:r>
                        <a:rPr lang="de-DE" sz="1600" dirty="0" err="1" smtClean="0"/>
                        <a:t>tools</a:t>
                      </a:r>
                      <a:r>
                        <a:rPr lang="de-DE" sz="1600" dirty="0" smtClean="0"/>
                        <a:t> (</a:t>
                      </a:r>
                      <a:r>
                        <a:rPr lang="de-DE" sz="1600" dirty="0" err="1" smtClean="0"/>
                        <a:t>pneumatic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drill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Pneumatic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drive</a:t>
                      </a:r>
                      <a:r>
                        <a:rPr lang="de-DE" sz="1600" dirty="0" smtClean="0"/>
                        <a:t> (</a:t>
                      </a:r>
                      <a:r>
                        <a:rPr lang="de-DE" sz="1600" dirty="0" err="1" smtClean="0"/>
                        <a:t>actuators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Air blast (</a:t>
                      </a:r>
                      <a:r>
                        <a:rPr lang="de-DE" sz="1600" dirty="0" err="1" smtClean="0"/>
                        <a:t>mould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tools</a:t>
                      </a:r>
                      <a:r>
                        <a:rPr lang="de-DE" sz="1600" dirty="0" smtClean="0"/>
                        <a:t>, </a:t>
                      </a:r>
                      <a:r>
                        <a:rPr lang="de-DE" sz="1600" dirty="0" err="1" smtClean="0"/>
                        <a:t>air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guns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Pre-purified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point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of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use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applications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Control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industrial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applications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Transport </a:t>
                      </a:r>
                      <a:r>
                        <a:rPr lang="de-DE" sz="1600" dirty="0" err="1" smtClean="0"/>
                        <a:t>air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industrial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applications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2-3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512491" y="1592796"/>
            <a:ext cx="687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Air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12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Donaldson_with_log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1C6"/>
      </a:accent1>
      <a:accent2>
        <a:srgbClr val="00457C"/>
      </a:accent2>
      <a:accent3>
        <a:srgbClr val="FFFFFF"/>
      </a:accent3>
      <a:accent4>
        <a:srgbClr val="000000"/>
      </a:accent4>
      <a:accent5>
        <a:srgbClr val="AAC1DF"/>
      </a:accent5>
      <a:accent6>
        <a:srgbClr val="003E70"/>
      </a:accent6>
      <a:hlink>
        <a:srgbClr val="A6A698"/>
      </a:hlink>
      <a:folHlink>
        <a:srgbClr val="ADB9C0"/>
      </a:folHlink>
    </a:clrScheme>
    <a:fontScheme name="_Donaldson_with_log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_Donaldson_with_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Donaldson_with_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Donaldson_with_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Donaldson_with_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Donaldson_with_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Donaldson_with_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Donaldson_with_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Donaldson_with_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Donaldson_with_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Donaldson_with_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Donaldson_with_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Donaldson_with_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_Donaldson_with_logo</Template>
  <TotalTime>2</TotalTime>
  <Words>2364</Words>
  <Application>Microsoft Office PowerPoint</Application>
  <PresentationFormat>Ekran Gösterisi (4:3)</PresentationFormat>
  <Paragraphs>946</Paragraphs>
  <Slides>45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_Donaldson_with_logo</vt:lpstr>
      <vt:lpstr>Industrial Applications</vt:lpstr>
      <vt:lpstr>Content</vt:lpstr>
      <vt:lpstr>Content</vt:lpstr>
      <vt:lpstr>Industrial Applications</vt:lpstr>
      <vt:lpstr>Industrial Applications</vt:lpstr>
      <vt:lpstr>Industrial Applications</vt:lpstr>
      <vt:lpstr>Industrial Applications</vt:lpstr>
      <vt:lpstr>Content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Content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Content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Industrial Applications</vt:lpstr>
      <vt:lpstr>Content</vt:lpstr>
      <vt:lpstr>Industrial Applications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Presentation</dc:title>
  <dc:creator>Bongartz, Wolfgang</dc:creator>
  <cp:lastModifiedBy>Asus</cp:lastModifiedBy>
  <cp:revision>201</cp:revision>
  <cp:lastPrinted>2012-03-08T13:13:48Z</cp:lastPrinted>
  <dcterms:created xsi:type="dcterms:W3CDTF">2011-02-21T13:32:50Z</dcterms:created>
  <dcterms:modified xsi:type="dcterms:W3CDTF">2018-01-23T10:03:05Z</dcterms:modified>
</cp:coreProperties>
</file>